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4"/>
  </p:sldMasterIdLst>
  <p:notesMasterIdLst>
    <p:notesMasterId r:id="rId22"/>
  </p:notesMasterIdLst>
  <p:handoutMasterIdLst>
    <p:handoutMasterId r:id="rId23"/>
  </p:handoutMasterIdLst>
  <p:sldIdLst>
    <p:sldId id="256" r:id="rId5"/>
    <p:sldId id="712" r:id="rId6"/>
    <p:sldId id="715" r:id="rId7"/>
    <p:sldId id="716" r:id="rId8"/>
    <p:sldId id="714" r:id="rId9"/>
    <p:sldId id="486" r:id="rId10"/>
    <p:sldId id="488" r:id="rId11"/>
    <p:sldId id="755" r:id="rId12"/>
    <p:sldId id="758" r:id="rId13"/>
    <p:sldId id="757" r:id="rId14"/>
    <p:sldId id="759" r:id="rId15"/>
    <p:sldId id="760" r:id="rId16"/>
    <p:sldId id="763" r:id="rId17"/>
    <p:sldId id="761" r:id="rId18"/>
    <p:sldId id="762" r:id="rId19"/>
    <p:sldId id="756" r:id="rId20"/>
    <p:sldId id="754" r:id="rId21"/>
  </p:sldIdLst>
  <p:sldSz cx="9144000" cy="6858000" type="screen4x3"/>
  <p:notesSz cx="9928225" cy="6797675"/>
  <p:custDataLst>
    <p:tags r:id="rId24"/>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en Rafferty" initials="SR" lastIdx="1" clrIdx="0">
    <p:extLst>
      <p:ext uri="{19B8F6BF-5375-455C-9EA6-DF929625EA0E}">
        <p15:presenceInfo xmlns:p15="http://schemas.microsoft.com/office/powerpoint/2012/main" userId="a04426156b3b4a3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8B8B"/>
    <a:srgbClr val="DE0000"/>
    <a:srgbClr val="B212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94" autoAdjust="0"/>
    <p:restoredTop sz="94646" autoAdjust="0"/>
  </p:normalViewPr>
  <p:slideViewPr>
    <p:cSldViewPr>
      <p:cViewPr varScale="1">
        <p:scale>
          <a:sx n="78" d="100"/>
          <a:sy n="78" d="100"/>
        </p:scale>
        <p:origin x="1512" y="84"/>
      </p:cViewPr>
      <p:guideLst>
        <p:guide orient="horz" pos="2160"/>
        <p:guide pos="2880"/>
      </p:guideLst>
    </p:cSldViewPr>
  </p:slideViewPr>
  <p:outlineViewPr>
    <p:cViewPr>
      <p:scale>
        <a:sx n="33" d="100"/>
        <a:sy n="33" d="100"/>
      </p:scale>
      <p:origin x="30" y="5403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3313" cy="339884"/>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5622594" y="0"/>
            <a:ext cx="4303313" cy="339884"/>
          </a:xfrm>
          <a:prstGeom prst="rect">
            <a:avLst/>
          </a:prstGeom>
        </p:spPr>
        <p:txBody>
          <a:bodyPr vert="horz" lIns="91440" tIns="45720" rIns="91440" bIns="45720" rtlCol="0"/>
          <a:lstStyle>
            <a:lvl1pPr algn="r">
              <a:defRPr sz="1200"/>
            </a:lvl1pPr>
          </a:lstStyle>
          <a:p>
            <a:fld id="{1105C127-53EC-4625-8674-123C41A42ABE}" type="datetimeFigureOut">
              <a:rPr lang="en-GB" smtClean="0"/>
              <a:pPr/>
              <a:t>31/07/2016</a:t>
            </a:fld>
            <a:endParaRPr lang="en-GB" dirty="0"/>
          </a:p>
        </p:txBody>
      </p:sp>
      <p:sp>
        <p:nvSpPr>
          <p:cNvPr id="4" name="Footer Placeholder 3"/>
          <p:cNvSpPr>
            <a:spLocks noGrp="1"/>
          </p:cNvSpPr>
          <p:nvPr>
            <p:ph type="ftr" sz="quarter" idx="2"/>
          </p:nvPr>
        </p:nvSpPr>
        <p:spPr>
          <a:xfrm>
            <a:off x="0" y="6456699"/>
            <a:ext cx="4303313" cy="339884"/>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5622594" y="6456699"/>
            <a:ext cx="4303313" cy="339884"/>
          </a:xfrm>
          <a:prstGeom prst="rect">
            <a:avLst/>
          </a:prstGeom>
        </p:spPr>
        <p:txBody>
          <a:bodyPr vert="horz" lIns="91440" tIns="45720" rIns="91440" bIns="45720" rtlCol="0" anchor="b"/>
          <a:lstStyle>
            <a:lvl1pPr algn="r">
              <a:defRPr sz="1200"/>
            </a:lvl1pPr>
          </a:lstStyle>
          <a:p>
            <a:fld id="{2D7700F7-D8A8-45F0-BED4-A73ECE481743}" type="slidenum">
              <a:rPr lang="en-GB" smtClean="0"/>
              <a:pPr/>
              <a:t>‹#›</a:t>
            </a:fld>
            <a:endParaRPr lang="en-GB" dirty="0"/>
          </a:p>
        </p:txBody>
      </p:sp>
    </p:spTree>
    <p:extLst>
      <p:ext uri="{BB962C8B-B14F-4D97-AF65-F5344CB8AC3E}">
        <p14:creationId xmlns:p14="http://schemas.microsoft.com/office/powerpoint/2010/main" val="1206332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302230" cy="339884"/>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idx="1"/>
          </p:nvPr>
        </p:nvSpPr>
        <p:spPr>
          <a:xfrm>
            <a:off x="5623699" y="0"/>
            <a:ext cx="4302230" cy="339884"/>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D4DA8F5-F804-4FB2-8A6B-A884CF09C514}" type="datetimeFigureOut">
              <a:rPr lang="en-US"/>
              <a:pPr>
                <a:defRPr/>
              </a:pPr>
              <a:t>7/31/2016</a:t>
            </a:fld>
            <a:endParaRPr lang="en-GB" dirty="0"/>
          </a:p>
        </p:txBody>
      </p:sp>
      <p:sp>
        <p:nvSpPr>
          <p:cNvPr id="4" name="Slide Image Placeholder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992824" y="3228896"/>
            <a:ext cx="7942580" cy="3058954"/>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2" y="6456612"/>
            <a:ext cx="4302230" cy="339884"/>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dirty="0"/>
          </a:p>
        </p:txBody>
      </p:sp>
      <p:sp>
        <p:nvSpPr>
          <p:cNvPr id="7" name="Slide Number Placeholder 6"/>
          <p:cNvSpPr>
            <a:spLocks noGrp="1"/>
          </p:cNvSpPr>
          <p:nvPr>
            <p:ph type="sldNum" sz="quarter" idx="5"/>
          </p:nvPr>
        </p:nvSpPr>
        <p:spPr>
          <a:xfrm>
            <a:off x="5623699" y="6456612"/>
            <a:ext cx="4302230" cy="339884"/>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E6C00DB4-E585-43D3-9A29-E1C42556C769}" type="slidenum">
              <a:rPr lang="en-GB"/>
              <a:pPr>
                <a:defRPr/>
              </a:pPr>
              <a:t>‹#›</a:t>
            </a:fld>
            <a:endParaRPr lang="en-GB" dirty="0"/>
          </a:p>
        </p:txBody>
      </p:sp>
    </p:spTree>
    <p:extLst>
      <p:ext uri="{BB962C8B-B14F-4D97-AF65-F5344CB8AC3E}">
        <p14:creationId xmlns:p14="http://schemas.microsoft.com/office/powerpoint/2010/main" val="310232640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0FBC8F-7200-45DD-A4E3-40F9EE471788}" type="slidenum">
              <a:rPr lang="en-GB"/>
              <a:pPr fontAlgn="base">
                <a:spcBef>
                  <a:spcPct val="0"/>
                </a:spcBef>
                <a:spcAft>
                  <a:spcPct val="0"/>
                </a:spcAft>
              </a:pPr>
              <a:t>1</a:t>
            </a:fld>
            <a:endParaRPr lang="en-GB" dirty="0"/>
          </a:p>
        </p:txBody>
      </p:sp>
    </p:spTree>
    <p:extLst>
      <p:ext uri="{BB962C8B-B14F-4D97-AF65-F5344CB8AC3E}">
        <p14:creationId xmlns:p14="http://schemas.microsoft.com/office/powerpoint/2010/main" val="1564564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10</a:t>
            </a:fld>
            <a:endParaRPr lang="en-GB" dirty="0"/>
          </a:p>
        </p:txBody>
      </p:sp>
    </p:spTree>
    <p:extLst>
      <p:ext uri="{BB962C8B-B14F-4D97-AF65-F5344CB8AC3E}">
        <p14:creationId xmlns:p14="http://schemas.microsoft.com/office/powerpoint/2010/main" val="39499150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16</a:t>
            </a:fld>
            <a:endParaRPr lang="en-GB" dirty="0"/>
          </a:p>
        </p:txBody>
      </p:sp>
    </p:spTree>
    <p:extLst>
      <p:ext uri="{BB962C8B-B14F-4D97-AF65-F5344CB8AC3E}">
        <p14:creationId xmlns:p14="http://schemas.microsoft.com/office/powerpoint/2010/main" val="6166717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17</a:t>
            </a:fld>
            <a:endParaRPr lang="en-GB" dirty="0"/>
          </a:p>
        </p:txBody>
      </p:sp>
    </p:spTree>
    <p:extLst>
      <p:ext uri="{BB962C8B-B14F-4D97-AF65-F5344CB8AC3E}">
        <p14:creationId xmlns:p14="http://schemas.microsoft.com/office/powerpoint/2010/main" val="1474308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a:t>
            </a:fld>
            <a:endParaRPr lang="en-GB" dirty="0"/>
          </a:p>
        </p:txBody>
      </p:sp>
    </p:spTree>
    <p:extLst>
      <p:ext uri="{BB962C8B-B14F-4D97-AF65-F5344CB8AC3E}">
        <p14:creationId xmlns:p14="http://schemas.microsoft.com/office/powerpoint/2010/main" val="21748544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a:t>
            </a:fld>
            <a:endParaRPr lang="en-GB" dirty="0"/>
          </a:p>
        </p:txBody>
      </p:sp>
    </p:spTree>
    <p:extLst>
      <p:ext uri="{BB962C8B-B14F-4D97-AF65-F5344CB8AC3E}">
        <p14:creationId xmlns:p14="http://schemas.microsoft.com/office/powerpoint/2010/main" val="7083893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a:t>
            </a:fld>
            <a:endParaRPr lang="en-GB" dirty="0"/>
          </a:p>
        </p:txBody>
      </p:sp>
    </p:spTree>
    <p:extLst>
      <p:ext uri="{BB962C8B-B14F-4D97-AF65-F5344CB8AC3E}">
        <p14:creationId xmlns:p14="http://schemas.microsoft.com/office/powerpoint/2010/main" val="11722862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a:t>
            </a:fld>
            <a:endParaRPr lang="en-GB" dirty="0"/>
          </a:p>
        </p:txBody>
      </p:sp>
    </p:spTree>
    <p:extLst>
      <p:ext uri="{BB962C8B-B14F-4D97-AF65-F5344CB8AC3E}">
        <p14:creationId xmlns:p14="http://schemas.microsoft.com/office/powerpoint/2010/main" val="1350804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6</a:t>
            </a:fld>
            <a:endParaRPr lang="en-GB" dirty="0"/>
          </a:p>
        </p:txBody>
      </p:sp>
    </p:spTree>
    <p:extLst>
      <p:ext uri="{BB962C8B-B14F-4D97-AF65-F5344CB8AC3E}">
        <p14:creationId xmlns:p14="http://schemas.microsoft.com/office/powerpoint/2010/main" val="1932047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7</a:t>
            </a:fld>
            <a:endParaRPr lang="en-GB" dirty="0"/>
          </a:p>
        </p:txBody>
      </p:sp>
    </p:spTree>
    <p:extLst>
      <p:ext uri="{BB962C8B-B14F-4D97-AF65-F5344CB8AC3E}">
        <p14:creationId xmlns:p14="http://schemas.microsoft.com/office/powerpoint/2010/main" val="14692896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8</a:t>
            </a:fld>
            <a:endParaRPr lang="en-GB" dirty="0"/>
          </a:p>
        </p:txBody>
      </p:sp>
    </p:spTree>
    <p:extLst>
      <p:ext uri="{BB962C8B-B14F-4D97-AF65-F5344CB8AC3E}">
        <p14:creationId xmlns:p14="http://schemas.microsoft.com/office/powerpoint/2010/main" val="30218427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9</a:t>
            </a:fld>
            <a:endParaRPr lang="en-GB" dirty="0"/>
          </a:p>
        </p:txBody>
      </p:sp>
    </p:spTree>
    <p:extLst>
      <p:ext uri="{BB962C8B-B14F-4D97-AF65-F5344CB8AC3E}">
        <p14:creationId xmlns:p14="http://schemas.microsoft.com/office/powerpoint/2010/main" val="19122523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slide" Target="../slides/slide16.xml"/><Relationship Id="rId3" Type="http://schemas.openxmlformats.org/officeDocument/2006/relationships/slide" Target="../slides/slide8.xml"/><Relationship Id="rId7" Type="http://schemas.openxmlformats.org/officeDocument/2006/relationships/slide" Target="../slides/slide14.xml"/><Relationship Id="rId2"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13.xml"/><Relationship Id="rId5" Type="http://schemas.openxmlformats.org/officeDocument/2006/relationships/slide" Target="../slides/slide12.xml"/><Relationship Id="rId10" Type="http://schemas.openxmlformats.org/officeDocument/2006/relationships/slide" Target="../slides/slide15.xml"/><Relationship Id="rId4" Type="http://schemas.openxmlformats.org/officeDocument/2006/relationships/slide" Target="../slides/slide11.xml"/><Relationship Id="rId9" Type="http://schemas.openxmlformats.org/officeDocument/2006/relationships/slide" Target="../slides/slide10.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http://www.google.co.uk/url?sa=i&amp;rct=j&amp;q=ocr+nationals+in+ict+level+02+logo&amp;source=images&amp;cd=&amp;docid=V5m_yCYP-aE2_M&amp;tbnid=DTQOd6LrYrDCGM:&amp;ved=0CAUQjRw&amp;url=http://decv.co.uk/courses/test/&amp;ei=zegkUtL5EcaR0AX1yoCoCA&amp;bvm=bv.51495398,d.d2k&amp;psig=AFQjCNE5H51wUL1lgYhDZQ2VHp_BrKAYtA&amp;ust=1378236999184474" TargetMode="External"/><Relationship Id="rId2" Type="http://schemas.openxmlformats.org/officeDocument/2006/relationships/slide" Target="../slides/slide6.xml"/><Relationship Id="rId1" Type="http://schemas.openxmlformats.org/officeDocument/2006/relationships/slideMaster" Target="../slideMasters/slideMaster1.xml"/><Relationship Id="rId4" Type="http://schemas.openxmlformats.org/officeDocument/2006/relationships/image" Target="../media/image2.gi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rookeWeston">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latin typeface="Calibri" pitchFamily="34" charset="0"/>
              <a:cs typeface="Calibri" pitchFamily="34" charset="0"/>
            </a:endParaRPr>
          </a:p>
        </p:txBody>
      </p:sp>
      <p:sp>
        <p:nvSpPr>
          <p:cNvPr id="9" name="Title 8"/>
          <p:cNvSpPr>
            <a:spLocks noGrp="1"/>
          </p:cNvSpPr>
          <p:nvPr>
            <p:ph type="ctrTitle"/>
          </p:nvPr>
        </p:nvSpPr>
        <p:spPr>
          <a:xfrm>
            <a:off x="685800" y="214290"/>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7" name="Subtitle 16"/>
          <p:cNvSpPr>
            <a:spLocks noGrp="1"/>
          </p:cNvSpPr>
          <p:nvPr>
            <p:ph type="subTitle" idx="1"/>
          </p:nvPr>
        </p:nvSpPr>
        <p:spPr>
          <a:xfrm>
            <a:off x="871566" y="5515444"/>
            <a:ext cx="7772400" cy="1199704"/>
          </a:xfrm>
        </p:spPr>
        <p:txBody>
          <a:bodyPr lIns="45720" rIns="45720"/>
          <a:lstStyle>
            <a:lvl1pPr marL="0" marR="64008" indent="0" algn="r">
              <a:buNone/>
              <a:defRPr b="1">
                <a:solidFill>
                  <a:schemeClr val="bg1"/>
                </a:solidFill>
                <a:latin typeface="Calibri" pitchFamily="34" charset="0"/>
                <a:cs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Title 6"/>
          <p:cNvSpPr>
            <a:spLocks noGrp="1"/>
          </p:cNvSpPr>
          <p:nvPr>
            <p:ph type="title"/>
          </p:nvPr>
        </p:nvSpPr>
        <p:spPr/>
        <p:txBody>
          <a:bodyPr rtlCol="0"/>
          <a:lstStyle>
            <a:lvl1pPr>
              <a:defRPr>
                <a:latin typeface="Calibri" pitchFamily="34" charset="0"/>
                <a:cs typeface="Calibri" pitchFamily="34" charset="0"/>
              </a:defRPr>
            </a:lvl1pPr>
            <a:extLst/>
          </a:lstStyle>
          <a:p>
            <a:r>
              <a:rPr kumimoji="0" lang="en-US" smtClean="0"/>
              <a:t>Click to edit Master title style</a:t>
            </a:r>
            <a:endParaRPr kumimoji="0"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latin typeface="Calibri" pitchFamily="34" charset="0"/>
                <a:cs typeface="Calibri"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latin typeface="Calibri" pitchFamily="34" charset="0"/>
              <a:cs typeface="Calibri" pitchFamily="34" charset="0"/>
            </a:endParaRPr>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LO1 1-7">
    <p:spTree>
      <p:nvGrpSpPr>
        <p:cNvPr id="1" name=""/>
        <p:cNvGrpSpPr/>
        <p:nvPr/>
      </p:nvGrpSpPr>
      <p:grpSpPr>
        <a:xfrm>
          <a:off x="0" y="0"/>
          <a:ext cx="0" cy="0"/>
          <a:chOff x="0" y="0"/>
          <a:chExt cx="0" cy="0"/>
        </a:xfrm>
      </p:grpSpPr>
      <p:sp>
        <p:nvSpPr>
          <p:cNvPr id="6" name="Title 5"/>
          <p:cNvSpPr>
            <a:spLocks noGrp="1"/>
          </p:cNvSpPr>
          <p:nvPr>
            <p:ph type="title"/>
          </p:nvPr>
        </p:nvSpPr>
        <p:spPr>
          <a:xfrm>
            <a:off x="70266" y="72008"/>
            <a:ext cx="8859452" cy="548680"/>
          </a:xfrm>
        </p:spPr>
        <p:txBody>
          <a:bodyPr rtlCol="0"/>
          <a:lstStyle>
            <a:lvl1pPr>
              <a:defRPr>
                <a:latin typeface="Calibri" pitchFamily="34" charset="0"/>
                <a:cs typeface="Calibri" pitchFamily="34" charset="0"/>
              </a:defRPr>
            </a:lvl1pPr>
            <a:extLst/>
          </a:lstStyle>
          <a:p>
            <a:r>
              <a:rPr kumimoji="0" lang="en-US" dirty="0" smtClean="0"/>
              <a:t>Click to edit Master title style</a:t>
            </a:r>
            <a:endParaRPr kumimoji="0" lang="en-US" dirty="0"/>
          </a:p>
        </p:txBody>
      </p:sp>
      <p:sp>
        <p:nvSpPr>
          <p:cNvPr id="14" name="Round Same Side Corner Rectangle 13">
            <a:hlinkClick r:id="rId2" action="ppaction://hlinksldjump"/>
          </p:cNvPr>
          <p:cNvSpPr/>
          <p:nvPr userDrawn="1"/>
        </p:nvSpPr>
        <p:spPr>
          <a:xfrm>
            <a:off x="7375230" y="620688"/>
            <a:ext cx="797170"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Task</a:t>
            </a:r>
            <a:r>
              <a:rPr lang="en-GB" sz="1200" b="1" baseline="0" dirty="0" smtClean="0">
                <a:latin typeface="Arial" panose="020B0604020202020204" pitchFamily="34" charset="0"/>
                <a:cs typeface="Arial" panose="020B0604020202020204" pitchFamily="34" charset="0"/>
              </a:rPr>
              <a:t> List</a:t>
            </a:r>
            <a:endParaRPr lang="en-GB" sz="2000" b="1" dirty="0">
              <a:latin typeface="Arial" panose="020B0604020202020204" pitchFamily="34" charset="0"/>
              <a:cs typeface="Arial" panose="020B0604020202020204" pitchFamily="34" charset="0"/>
            </a:endParaRPr>
          </a:p>
        </p:txBody>
      </p:sp>
      <p:sp>
        <p:nvSpPr>
          <p:cNvPr id="12" name="Round Same Side Corner Rectangle 11">
            <a:hlinkClick r:id="rId3" action="ppaction://hlinksldjump"/>
          </p:cNvPr>
          <p:cNvSpPr/>
          <p:nvPr userDrawn="1"/>
        </p:nvSpPr>
        <p:spPr>
          <a:xfrm>
            <a:off x="217476" y="620688"/>
            <a:ext cx="5381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P2.1</a:t>
            </a:r>
            <a:endParaRPr lang="en-GB" sz="1200" b="1" dirty="0">
              <a:latin typeface="Arial" panose="020B0604020202020204" pitchFamily="34" charset="0"/>
              <a:cs typeface="Arial" panose="020B0604020202020204" pitchFamily="34" charset="0"/>
            </a:endParaRPr>
          </a:p>
        </p:txBody>
      </p:sp>
      <p:sp>
        <p:nvSpPr>
          <p:cNvPr id="16" name="Round Same Side Corner Rectangle 15">
            <a:hlinkClick r:id="rId4" action="ppaction://hlinksldjump"/>
          </p:cNvPr>
          <p:cNvSpPr/>
          <p:nvPr userDrawn="1"/>
        </p:nvSpPr>
        <p:spPr>
          <a:xfrm>
            <a:off x="2001228" y="620688"/>
            <a:ext cx="542650" cy="357190"/>
          </a:xfrm>
          <a:prstGeom prst="round2SameRect">
            <a:avLst/>
          </a:prstGeom>
          <a:gradFill>
            <a:gsLst>
              <a:gs pos="0">
                <a:schemeClr val="tx2">
                  <a:lumMod val="75000"/>
                </a:schemeClr>
              </a:gs>
              <a:gs pos="50000">
                <a:schemeClr val="tx2">
                  <a:lumMod val="60000"/>
                  <a:lumOff val="40000"/>
                </a:schemeClr>
              </a:gs>
              <a:gs pos="70000">
                <a:schemeClr val="tx2">
                  <a:lumMod val="40000"/>
                  <a:lumOff val="60000"/>
                </a:schemeClr>
              </a:gs>
              <a:gs pos="100000">
                <a:schemeClr val="tx2">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solidFill>
                  <a:schemeClr val="bg1"/>
                </a:solidFill>
                <a:latin typeface="Arial" panose="020B0604020202020204" pitchFamily="34" charset="0"/>
                <a:cs typeface="Arial" panose="020B0604020202020204" pitchFamily="34" charset="0"/>
              </a:rPr>
              <a:t>D1.1</a:t>
            </a:r>
            <a:endParaRPr lang="en-GB" sz="1200" b="1" dirty="0">
              <a:solidFill>
                <a:schemeClr val="bg1"/>
              </a:solidFill>
              <a:latin typeface="Arial" panose="020B0604020202020204" pitchFamily="34" charset="0"/>
              <a:cs typeface="Arial" panose="020B0604020202020204" pitchFamily="34" charset="0"/>
            </a:endParaRPr>
          </a:p>
        </p:txBody>
      </p:sp>
      <p:sp>
        <p:nvSpPr>
          <p:cNvPr id="10" name="Round Same Side Corner Rectangle 9">
            <a:hlinkClick r:id="rId5" action="ppaction://hlinksldjump"/>
          </p:cNvPr>
          <p:cNvSpPr/>
          <p:nvPr userDrawn="1"/>
        </p:nvSpPr>
        <p:spPr>
          <a:xfrm>
            <a:off x="3194946" y="620688"/>
            <a:ext cx="542650" cy="357190"/>
          </a:xfrm>
          <a:prstGeom prst="round2SameRect">
            <a:avLst/>
          </a:prstGeom>
          <a:gradFill>
            <a:gsLst>
              <a:gs pos="0">
                <a:schemeClr val="tx2">
                  <a:lumMod val="75000"/>
                </a:schemeClr>
              </a:gs>
              <a:gs pos="50000">
                <a:schemeClr val="tx2">
                  <a:lumMod val="60000"/>
                  <a:lumOff val="40000"/>
                </a:schemeClr>
              </a:gs>
              <a:gs pos="70000">
                <a:schemeClr val="tx2">
                  <a:lumMod val="40000"/>
                  <a:lumOff val="60000"/>
                </a:schemeClr>
              </a:gs>
              <a:gs pos="100000">
                <a:schemeClr val="tx2">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solidFill>
                  <a:schemeClr val="bg1"/>
                </a:solidFill>
                <a:latin typeface="Arial" panose="020B0604020202020204" pitchFamily="34" charset="0"/>
                <a:cs typeface="Arial" panose="020B0604020202020204" pitchFamily="34" charset="0"/>
              </a:rPr>
              <a:t>D1.2</a:t>
            </a:r>
            <a:endParaRPr lang="en-GB" sz="1200" b="1" dirty="0">
              <a:solidFill>
                <a:schemeClr val="bg1"/>
              </a:solidFill>
              <a:latin typeface="Arial" panose="020B0604020202020204" pitchFamily="34" charset="0"/>
              <a:cs typeface="Arial" panose="020B0604020202020204" pitchFamily="34" charset="0"/>
            </a:endParaRPr>
          </a:p>
        </p:txBody>
      </p:sp>
      <p:sp>
        <p:nvSpPr>
          <p:cNvPr id="11" name="Round Same Side Corner Rectangle 10">
            <a:hlinkClick r:id="rId6" action="ppaction://hlinksldjump"/>
          </p:cNvPr>
          <p:cNvSpPr/>
          <p:nvPr userDrawn="1"/>
        </p:nvSpPr>
        <p:spPr>
          <a:xfrm>
            <a:off x="4388664" y="620688"/>
            <a:ext cx="542650" cy="357190"/>
          </a:xfrm>
          <a:prstGeom prst="round2SameRect">
            <a:avLst/>
          </a:prstGeom>
          <a:gradFill>
            <a:gsLst>
              <a:gs pos="0">
                <a:schemeClr val="tx2">
                  <a:lumMod val="75000"/>
                </a:schemeClr>
              </a:gs>
              <a:gs pos="50000">
                <a:schemeClr val="tx2">
                  <a:lumMod val="60000"/>
                  <a:lumOff val="40000"/>
                </a:schemeClr>
              </a:gs>
              <a:gs pos="70000">
                <a:schemeClr val="tx2">
                  <a:lumMod val="40000"/>
                  <a:lumOff val="60000"/>
                </a:schemeClr>
              </a:gs>
              <a:gs pos="100000">
                <a:schemeClr val="tx2">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solidFill>
                  <a:schemeClr val="bg1"/>
                </a:solidFill>
                <a:latin typeface="Arial" panose="020B0604020202020204" pitchFamily="34" charset="0"/>
                <a:cs typeface="Arial" panose="020B0604020202020204" pitchFamily="34" charset="0"/>
              </a:rPr>
              <a:t>D1.3</a:t>
            </a:r>
            <a:endParaRPr lang="en-GB" sz="1200" b="1" dirty="0">
              <a:solidFill>
                <a:schemeClr val="bg1"/>
              </a:solidFill>
              <a:latin typeface="Arial" panose="020B0604020202020204" pitchFamily="34" charset="0"/>
              <a:cs typeface="Arial" panose="020B0604020202020204" pitchFamily="34" charset="0"/>
            </a:endParaRPr>
          </a:p>
        </p:txBody>
      </p:sp>
      <p:sp>
        <p:nvSpPr>
          <p:cNvPr id="13" name="Round Same Side Corner Rectangle 12">
            <a:hlinkClick r:id="rId7" action="ppaction://hlinksldjump"/>
          </p:cNvPr>
          <p:cNvSpPr/>
          <p:nvPr userDrawn="1"/>
        </p:nvSpPr>
        <p:spPr>
          <a:xfrm>
            <a:off x="5582382" y="620688"/>
            <a:ext cx="542650" cy="357190"/>
          </a:xfrm>
          <a:prstGeom prst="round2SameRect">
            <a:avLst/>
          </a:prstGeom>
          <a:gradFill>
            <a:gsLst>
              <a:gs pos="0">
                <a:schemeClr val="tx2">
                  <a:lumMod val="75000"/>
                </a:schemeClr>
              </a:gs>
              <a:gs pos="50000">
                <a:schemeClr val="tx2">
                  <a:lumMod val="60000"/>
                  <a:lumOff val="40000"/>
                </a:schemeClr>
              </a:gs>
              <a:gs pos="70000">
                <a:schemeClr val="tx2">
                  <a:lumMod val="40000"/>
                  <a:lumOff val="60000"/>
                </a:schemeClr>
              </a:gs>
              <a:gs pos="100000">
                <a:schemeClr val="tx2">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solidFill>
                  <a:schemeClr val="bg1"/>
                </a:solidFill>
                <a:latin typeface="Arial" panose="020B0604020202020204" pitchFamily="34" charset="0"/>
                <a:cs typeface="Arial" panose="020B0604020202020204" pitchFamily="34" charset="0"/>
              </a:rPr>
              <a:t>D1.4</a:t>
            </a:r>
            <a:endParaRPr lang="en-GB" sz="1200" b="1" dirty="0">
              <a:solidFill>
                <a:schemeClr val="bg1"/>
              </a:solidFill>
              <a:latin typeface="Arial" panose="020B0604020202020204" pitchFamily="34" charset="0"/>
              <a:cs typeface="Arial" panose="020B0604020202020204" pitchFamily="34" charset="0"/>
            </a:endParaRPr>
          </a:p>
        </p:txBody>
      </p:sp>
      <p:sp>
        <p:nvSpPr>
          <p:cNvPr id="17" name="Round Same Side Corner Rectangle 16">
            <a:hlinkClick r:id="rId8" action="ppaction://hlinksldjump"/>
          </p:cNvPr>
          <p:cNvSpPr/>
          <p:nvPr userDrawn="1"/>
        </p:nvSpPr>
        <p:spPr>
          <a:xfrm>
            <a:off x="6776100" y="620688"/>
            <a:ext cx="542650" cy="357190"/>
          </a:xfrm>
          <a:prstGeom prst="round2SameRect">
            <a:avLst/>
          </a:prstGeom>
          <a:gradFill>
            <a:gsLst>
              <a:gs pos="0">
                <a:schemeClr val="tx2">
                  <a:lumMod val="75000"/>
                </a:schemeClr>
              </a:gs>
              <a:gs pos="50000">
                <a:schemeClr val="tx2">
                  <a:lumMod val="60000"/>
                  <a:lumOff val="40000"/>
                </a:schemeClr>
              </a:gs>
              <a:gs pos="70000">
                <a:schemeClr val="tx2">
                  <a:lumMod val="40000"/>
                  <a:lumOff val="60000"/>
                </a:schemeClr>
              </a:gs>
              <a:gs pos="100000">
                <a:schemeClr val="tx2">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solidFill>
                  <a:schemeClr val="bg1"/>
                </a:solidFill>
                <a:latin typeface="Arial" panose="020B0604020202020204" pitchFamily="34" charset="0"/>
                <a:cs typeface="Arial" panose="020B0604020202020204" pitchFamily="34" charset="0"/>
              </a:rPr>
              <a:t>D1.5</a:t>
            </a:r>
            <a:endParaRPr lang="en-GB" sz="1200" b="1" dirty="0">
              <a:solidFill>
                <a:schemeClr val="bg1"/>
              </a:solidFill>
              <a:latin typeface="Arial" panose="020B0604020202020204" pitchFamily="34" charset="0"/>
              <a:cs typeface="Arial" panose="020B0604020202020204" pitchFamily="34" charset="0"/>
            </a:endParaRPr>
          </a:p>
        </p:txBody>
      </p:sp>
      <p:sp>
        <p:nvSpPr>
          <p:cNvPr id="18" name="Round Same Side Corner Rectangle 17">
            <a:hlinkClick r:id="rId9" action="ppaction://hlinksldjump"/>
          </p:cNvPr>
          <p:cNvSpPr/>
          <p:nvPr userDrawn="1"/>
        </p:nvSpPr>
        <p:spPr>
          <a:xfrm>
            <a:off x="812060" y="620688"/>
            <a:ext cx="5381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P2.2</a:t>
            </a:r>
            <a:endParaRPr lang="en-GB" sz="1200" b="1" dirty="0">
              <a:latin typeface="Arial" panose="020B0604020202020204" pitchFamily="34" charset="0"/>
              <a:cs typeface="Arial" panose="020B0604020202020204" pitchFamily="34" charset="0"/>
            </a:endParaRPr>
          </a:p>
        </p:txBody>
      </p:sp>
      <p:sp>
        <p:nvSpPr>
          <p:cNvPr id="19" name="Round Same Side Corner Rectangle 18">
            <a:hlinkClick r:id="rId4" action="ppaction://hlinksldjump"/>
          </p:cNvPr>
          <p:cNvSpPr/>
          <p:nvPr userDrawn="1"/>
        </p:nvSpPr>
        <p:spPr>
          <a:xfrm>
            <a:off x="1406644" y="620688"/>
            <a:ext cx="5381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P3.1</a:t>
            </a:r>
            <a:endParaRPr lang="en-GB" sz="1200" b="1" dirty="0">
              <a:latin typeface="Arial" panose="020B0604020202020204" pitchFamily="34" charset="0"/>
              <a:cs typeface="Arial" panose="020B0604020202020204" pitchFamily="34" charset="0"/>
            </a:endParaRPr>
          </a:p>
        </p:txBody>
      </p:sp>
      <p:sp>
        <p:nvSpPr>
          <p:cNvPr id="20" name="Round Same Side Corner Rectangle 19">
            <a:hlinkClick r:id="rId5" action="ppaction://hlinksldjump"/>
          </p:cNvPr>
          <p:cNvSpPr/>
          <p:nvPr userDrawn="1"/>
        </p:nvSpPr>
        <p:spPr>
          <a:xfrm>
            <a:off x="2600362" y="620688"/>
            <a:ext cx="5381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P3.2</a:t>
            </a:r>
            <a:endParaRPr lang="en-GB" sz="1200" b="1" dirty="0">
              <a:latin typeface="Arial" panose="020B0604020202020204" pitchFamily="34" charset="0"/>
              <a:cs typeface="Arial" panose="020B0604020202020204" pitchFamily="34" charset="0"/>
            </a:endParaRPr>
          </a:p>
        </p:txBody>
      </p:sp>
      <p:sp>
        <p:nvSpPr>
          <p:cNvPr id="21" name="Round Same Side Corner Rectangle 20">
            <a:hlinkClick r:id="rId6" action="ppaction://hlinksldjump"/>
          </p:cNvPr>
          <p:cNvSpPr/>
          <p:nvPr userDrawn="1"/>
        </p:nvSpPr>
        <p:spPr>
          <a:xfrm>
            <a:off x="3794080" y="620688"/>
            <a:ext cx="5381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P3.3</a:t>
            </a:r>
            <a:endParaRPr lang="en-GB" sz="1200" b="1" dirty="0">
              <a:latin typeface="Arial" panose="020B0604020202020204" pitchFamily="34" charset="0"/>
              <a:cs typeface="Arial" panose="020B0604020202020204" pitchFamily="34" charset="0"/>
            </a:endParaRPr>
          </a:p>
        </p:txBody>
      </p:sp>
      <p:sp>
        <p:nvSpPr>
          <p:cNvPr id="22" name="Round Same Side Corner Rectangle 21">
            <a:hlinkClick r:id="rId7" action="ppaction://hlinksldjump"/>
          </p:cNvPr>
          <p:cNvSpPr/>
          <p:nvPr userDrawn="1"/>
        </p:nvSpPr>
        <p:spPr>
          <a:xfrm>
            <a:off x="4987798" y="620688"/>
            <a:ext cx="5381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P3.4</a:t>
            </a:r>
            <a:endParaRPr lang="en-GB" sz="1200" b="1" dirty="0">
              <a:latin typeface="Arial" panose="020B0604020202020204" pitchFamily="34" charset="0"/>
              <a:cs typeface="Arial" panose="020B0604020202020204" pitchFamily="34" charset="0"/>
            </a:endParaRPr>
          </a:p>
        </p:txBody>
      </p:sp>
      <p:sp>
        <p:nvSpPr>
          <p:cNvPr id="23" name="Round Same Side Corner Rectangle 22">
            <a:hlinkClick r:id="rId10" action="ppaction://hlinksldjump"/>
          </p:cNvPr>
          <p:cNvSpPr/>
          <p:nvPr userDrawn="1"/>
        </p:nvSpPr>
        <p:spPr>
          <a:xfrm>
            <a:off x="6181516" y="620688"/>
            <a:ext cx="5381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P3.5</a:t>
            </a:r>
            <a:endParaRPr lang="en-GB" sz="1200" b="1" dirty="0">
              <a:latin typeface="Arial" panose="020B0604020202020204" pitchFamily="34" charset="0"/>
              <a:cs typeface="Arial" panose="020B0604020202020204" pitchFamily="34" charset="0"/>
            </a:endParaRPr>
          </a:p>
        </p:txBody>
      </p:sp>
      <p:sp>
        <p:nvSpPr>
          <p:cNvPr id="15" name="Content Placeholder 1"/>
          <p:cNvSpPr txBox="1">
            <a:spLocks/>
          </p:cNvSpPr>
          <p:nvPr/>
        </p:nvSpPr>
        <p:spPr>
          <a:xfrm>
            <a:off x="177105" y="983578"/>
            <a:ext cx="8752613" cy="5757790"/>
          </a:xfrm>
          <a:prstGeom prst="rect">
            <a:avLst/>
          </a:prstGeom>
          <a:solidFill>
            <a:schemeClr val="bg1"/>
          </a:solidFill>
          <a:ln w="38100">
            <a:solidFill>
              <a:schemeClr val="accent3"/>
            </a:solidFill>
          </a:ln>
          <a:effectLst>
            <a:outerShdw blurRad="50800" dist="38100" dir="2700000" algn="tl" rotWithShape="0">
              <a:prstClr val="black">
                <a:alpha val="40000"/>
              </a:prstClr>
            </a:outerShdw>
          </a:effectLst>
        </p:spPr>
        <p:txBody>
          <a:bodyPr vert="horz">
            <a:noAutofit/>
          </a:bodyPr>
          <a:lstStyle/>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endPar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endParaRPr kumimoji="0" lang="en-GB" sz="16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LO1 8-14">
    <p:spTree>
      <p:nvGrpSpPr>
        <p:cNvPr id="1" name=""/>
        <p:cNvGrpSpPr/>
        <p:nvPr/>
      </p:nvGrpSpPr>
      <p:grpSpPr>
        <a:xfrm>
          <a:off x="0" y="0"/>
          <a:ext cx="0" cy="0"/>
          <a:chOff x="0" y="0"/>
          <a:chExt cx="0" cy="0"/>
        </a:xfrm>
      </p:grpSpPr>
      <p:sp>
        <p:nvSpPr>
          <p:cNvPr id="6" name="Title 5"/>
          <p:cNvSpPr>
            <a:spLocks noGrp="1"/>
          </p:cNvSpPr>
          <p:nvPr>
            <p:ph type="title"/>
          </p:nvPr>
        </p:nvSpPr>
        <p:spPr>
          <a:xfrm>
            <a:off x="214282" y="-117500"/>
            <a:ext cx="8229600" cy="857256"/>
          </a:xfrm>
        </p:spPr>
        <p:txBody>
          <a:bodyPr rtlCol="0"/>
          <a:lstStyle>
            <a:lvl1pPr>
              <a:defRPr>
                <a:latin typeface="Calibri" pitchFamily="34" charset="0"/>
                <a:cs typeface="Calibri" pitchFamily="34" charset="0"/>
              </a:defRPr>
            </a:lvl1pPr>
            <a:extLst/>
          </a:lstStyle>
          <a:p>
            <a:r>
              <a:rPr kumimoji="0" lang="en-US" smtClean="0"/>
              <a:t>Click to edit Master title style</a:t>
            </a:r>
            <a:endParaRPr kumimoji="0" lang="en-US"/>
          </a:p>
        </p:txBody>
      </p:sp>
      <p:sp>
        <p:nvSpPr>
          <p:cNvPr id="4" name="Round Same Side Corner Rectangle 3">
            <a:hlinkClick r:id="" action="ppaction://noaction"/>
          </p:cNvPr>
          <p:cNvSpPr/>
          <p:nvPr/>
        </p:nvSpPr>
        <p:spPr>
          <a:xfrm>
            <a:off x="3312750" y="720054"/>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12</a:t>
            </a:r>
            <a:endParaRPr lang="en-GB" b="1" dirty="0"/>
          </a:p>
        </p:txBody>
      </p:sp>
      <p:sp>
        <p:nvSpPr>
          <p:cNvPr id="5" name="Round Same Side Corner Rectangle 4">
            <a:hlinkClick r:id="rId2" action="ppaction://hlinksldjump"/>
          </p:cNvPr>
          <p:cNvSpPr/>
          <p:nvPr/>
        </p:nvSpPr>
        <p:spPr>
          <a:xfrm>
            <a:off x="311404" y="717964"/>
            <a:ext cx="1643074" cy="357190"/>
          </a:xfrm>
          <a:prstGeom prst="round2SameRect">
            <a:avLst/>
          </a:prstGeom>
          <a:effectLst/>
        </p:spPr>
        <p:style>
          <a:lnRef idx="0">
            <a:schemeClr val="accent1"/>
          </a:lnRef>
          <a:fillRef idx="3">
            <a:schemeClr val="accent1"/>
          </a:fillRef>
          <a:effectRef idx="3">
            <a:schemeClr val="accent1"/>
          </a:effectRef>
          <a:fontRef idx="minor">
            <a:schemeClr val="lt1"/>
          </a:fontRef>
        </p:style>
        <p:txBody>
          <a:bodyPr rtlCol="0" anchor="ctr"/>
          <a:lstStyle/>
          <a:p>
            <a:pPr algn="ctr"/>
            <a:r>
              <a:rPr lang="en-GB" b="1" dirty="0" smtClean="0"/>
              <a:t>Assignment</a:t>
            </a:r>
            <a:endParaRPr lang="en-GB" b="1" dirty="0"/>
          </a:p>
        </p:txBody>
      </p:sp>
      <p:sp>
        <p:nvSpPr>
          <p:cNvPr id="8" name="Round Same Side Corner Rectangle 7">
            <a:hlinkClick r:id="" action="ppaction://noaction"/>
          </p:cNvPr>
          <p:cNvSpPr/>
          <p:nvPr/>
        </p:nvSpPr>
        <p:spPr>
          <a:xfrm>
            <a:off x="2027211" y="720054"/>
            <a:ext cx="468519"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00" b="1" dirty="0" smtClean="0"/>
              <a:t>LO1</a:t>
            </a:r>
            <a:endParaRPr lang="en-GB" sz="1400" b="1" dirty="0"/>
          </a:p>
        </p:txBody>
      </p:sp>
      <p:sp>
        <p:nvSpPr>
          <p:cNvPr id="7" name="Round Same Side Corner Rectangle 6">
            <a:hlinkClick r:id="" action="ppaction://noaction"/>
          </p:cNvPr>
          <p:cNvSpPr/>
          <p:nvPr/>
        </p:nvSpPr>
        <p:spPr>
          <a:xfrm>
            <a:off x="3780758"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13</a:t>
            </a:r>
            <a:endParaRPr lang="en-GB" b="1" dirty="0"/>
          </a:p>
        </p:txBody>
      </p:sp>
      <p:sp>
        <p:nvSpPr>
          <p:cNvPr id="10" name="Round Same Side Corner Rectangle 9">
            <a:hlinkClick r:id="" action="ppaction://noaction"/>
          </p:cNvPr>
          <p:cNvSpPr/>
          <p:nvPr/>
        </p:nvSpPr>
        <p:spPr>
          <a:xfrm>
            <a:off x="4248766"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14</a:t>
            </a:r>
            <a:endParaRPr lang="en-GB" b="1" dirty="0"/>
          </a:p>
        </p:txBody>
      </p:sp>
      <p:sp>
        <p:nvSpPr>
          <p:cNvPr id="11" name="Round Same Side Corner Rectangle 10">
            <a:hlinkClick r:id="" action="ppaction://noaction"/>
          </p:cNvPr>
          <p:cNvSpPr/>
          <p:nvPr/>
        </p:nvSpPr>
        <p:spPr>
          <a:xfrm>
            <a:off x="4716862"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15</a:t>
            </a:r>
            <a:endParaRPr lang="en-GB" b="1" dirty="0"/>
          </a:p>
        </p:txBody>
      </p:sp>
      <p:sp>
        <p:nvSpPr>
          <p:cNvPr id="12" name="Round Same Side Corner Rectangle 11">
            <a:hlinkClick r:id="" action="ppaction://noaction"/>
          </p:cNvPr>
          <p:cNvSpPr/>
          <p:nvPr/>
        </p:nvSpPr>
        <p:spPr>
          <a:xfrm>
            <a:off x="5195564"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16</a:t>
            </a:r>
            <a:endParaRPr lang="en-GB" b="1" dirty="0"/>
          </a:p>
        </p:txBody>
      </p:sp>
      <p:sp>
        <p:nvSpPr>
          <p:cNvPr id="16" name="Round Same Side Corner Rectangle 15">
            <a:hlinkClick r:id="" action="ppaction://noaction"/>
          </p:cNvPr>
          <p:cNvSpPr/>
          <p:nvPr/>
        </p:nvSpPr>
        <p:spPr>
          <a:xfrm>
            <a:off x="5663995"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17</a:t>
            </a:r>
            <a:endParaRPr lang="en-GB" b="1" dirty="0"/>
          </a:p>
        </p:txBody>
      </p:sp>
      <p:sp>
        <p:nvSpPr>
          <p:cNvPr id="17" name="Round Same Side Corner Rectangle 16">
            <a:hlinkClick r:id="" action="ppaction://noaction"/>
          </p:cNvPr>
          <p:cNvSpPr/>
          <p:nvPr/>
        </p:nvSpPr>
        <p:spPr>
          <a:xfrm>
            <a:off x="6132426"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18</a:t>
            </a:r>
            <a:endParaRPr lang="en-GB" b="1" dirty="0"/>
          </a:p>
        </p:txBody>
      </p:sp>
      <p:sp>
        <p:nvSpPr>
          <p:cNvPr id="20" name="Round Same Side Corner Rectangle 19">
            <a:hlinkClick r:id="" action="ppaction://noaction"/>
          </p:cNvPr>
          <p:cNvSpPr/>
          <p:nvPr/>
        </p:nvSpPr>
        <p:spPr>
          <a:xfrm>
            <a:off x="2567651" y="729079"/>
            <a:ext cx="672668"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00" b="1" dirty="0" smtClean="0"/>
              <a:t>1-11</a:t>
            </a:r>
            <a:endParaRPr lang="en-GB" sz="1400" b="1" dirty="0"/>
          </a:p>
        </p:txBody>
      </p:sp>
      <p:pic>
        <p:nvPicPr>
          <p:cNvPr id="14" name="Picture 7" descr="http://decv.co.uk/wp-content/uploads/2013/02/OCR-Logo-300x139.gif">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72084" y="0"/>
            <a:ext cx="1571916" cy="728321"/>
          </a:xfrm>
          <a:prstGeom prst="rect">
            <a:avLst/>
          </a:prstGeom>
          <a:noFill/>
          <a:extLst>
            <a:ext uri="{909E8E84-426E-40DD-AFC4-6F175D3DCCD1}">
              <a14:hiddenFill xmlns:a14="http://schemas.microsoft.com/office/drawing/2010/main">
                <a:solidFill>
                  <a:srgbClr val="FFFFFF"/>
                </a:solidFill>
              </a14:hiddenFill>
            </a:ext>
          </a:extLst>
        </p:spPr>
      </p:pic>
      <p:sp>
        <p:nvSpPr>
          <p:cNvPr id="15" name="Round Same Side Corner Rectangle 14">
            <a:hlinkClick r:id="" action="ppaction://noaction"/>
          </p:cNvPr>
          <p:cNvSpPr/>
          <p:nvPr userDrawn="1"/>
        </p:nvSpPr>
        <p:spPr>
          <a:xfrm>
            <a:off x="3312750" y="720054"/>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12</a:t>
            </a:r>
            <a:endParaRPr lang="en-GB" b="1" dirty="0"/>
          </a:p>
        </p:txBody>
      </p:sp>
      <p:sp>
        <p:nvSpPr>
          <p:cNvPr id="18" name="Round Same Side Corner Rectangle 17">
            <a:hlinkClick r:id="rId2" action="ppaction://hlinksldjump"/>
          </p:cNvPr>
          <p:cNvSpPr/>
          <p:nvPr userDrawn="1"/>
        </p:nvSpPr>
        <p:spPr>
          <a:xfrm>
            <a:off x="311404" y="717964"/>
            <a:ext cx="1643074" cy="357190"/>
          </a:xfrm>
          <a:prstGeom prst="round2SameRect">
            <a:avLst/>
          </a:prstGeom>
          <a:effectLst/>
        </p:spPr>
        <p:style>
          <a:lnRef idx="0">
            <a:schemeClr val="accent1"/>
          </a:lnRef>
          <a:fillRef idx="3">
            <a:schemeClr val="accent1"/>
          </a:fillRef>
          <a:effectRef idx="3">
            <a:schemeClr val="accent1"/>
          </a:effectRef>
          <a:fontRef idx="minor">
            <a:schemeClr val="lt1"/>
          </a:fontRef>
        </p:style>
        <p:txBody>
          <a:bodyPr rtlCol="0" anchor="ctr"/>
          <a:lstStyle/>
          <a:p>
            <a:pPr algn="ctr"/>
            <a:r>
              <a:rPr lang="en-GB" b="1" dirty="0" smtClean="0"/>
              <a:t>Assignment</a:t>
            </a:r>
            <a:endParaRPr lang="en-GB" b="1" dirty="0"/>
          </a:p>
        </p:txBody>
      </p:sp>
      <p:sp>
        <p:nvSpPr>
          <p:cNvPr id="19" name="Round Same Side Corner Rectangle 18">
            <a:hlinkClick r:id="" action="ppaction://noaction"/>
          </p:cNvPr>
          <p:cNvSpPr/>
          <p:nvPr userDrawn="1"/>
        </p:nvSpPr>
        <p:spPr>
          <a:xfrm>
            <a:off x="2027211" y="720054"/>
            <a:ext cx="468519"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00" b="1" dirty="0" smtClean="0"/>
              <a:t>LO1</a:t>
            </a:r>
            <a:endParaRPr lang="en-GB" sz="1400" b="1" dirty="0"/>
          </a:p>
        </p:txBody>
      </p:sp>
      <p:sp>
        <p:nvSpPr>
          <p:cNvPr id="21" name="Round Same Side Corner Rectangle 20">
            <a:hlinkClick r:id="" action="ppaction://noaction"/>
          </p:cNvPr>
          <p:cNvSpPr/>
          <p:nvPr userDrawn="1"/>
        </p:nvSpPr>
        <p:spPr>
          <a:xfrm>
            <a:off x="3780758"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13</a:t>
            </a:r>
            <a:endParaRPr lang="en-GB" b="1" dirty="0"/>
          </a:p>
        </p:txBody>
      </p:sp>
      <p:sp>
        <p:nvSpPr>
          <p:cNvPr id="22" name="Round Same Side Corner Rectangle 21">
            <a:hlinkClick r:id="" action="ppaction://noaction"/>
          </p:cNvPr>
          <p:cNvSpPr/>
          <p:nvPr userDrawn="1"/>
        </p:nvSpPr>
        <p:spPr>
          <a:xfrm>
            <a:off x="4248766"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14</a:t>
            </a:r>
            <a:endParaRPr lang="en-GB" b="1" dirty="0"/>
          </a:p>
        </p:txBody>
      </p:sp>
      <p:sp>
        <p:nvSpPr>
          <p:cNvPr id="23" name="Round Same Side Corner Rectangle 22">
            <a:hlinkClick r:id="" action="ppaction://noaction"/>
          </p:cNvPr>
          <p:cNvSpPr/>
          <p:nvPr userDrawn="1"/>
        </p:nvSpPr>
        <p:spPr>
          <a:xfrm>
            <a:off x="4716862" y="728321"/>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15</a:t>
            </a:r>
            <a:endParaRPr lang="en-GB" b="1" dirty="0"/>
          </a:p>
        </p:txBody>
      </p:sp>
      <p:sp>
        <p:nvSpPr>
          <p:cNvPr id="24" name="Round Same Side Corner Rectangle 23">
            <a:hlinkClick r:id="" action="ppaction://noaction"/>
          </p:cNvPr>
          <p:cNvSpPr/>
          <p:nvPr userDrawn="1"/>
        </p:nvSpPr>
        <p:spPr>
          <a:xfrm>
            <a:off x="5195564"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16</a:t>
            </a:r>
            <a:endParaRPr lang="en-GB" b="1" dirty="0"/>
          </a:p>
        </p:txBody>
      </p:sp>
      <p:sp>
        <p:nvSpPr>
          <p:cNvPr id="25" name="Round Same Side Corner Rectangle 24">
            <a:hlinkClick r:id="" action="ppaction://noaction"/>
          </p:cNvPr>
          <p:cNvSpPr/>
          <p:nvPr userDrawn="1"/>
        </p:nvSpPr>
        <p:spPr>
          <a:xfrm>
            <a:off x="5663995"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17</a:t>
            </a:r>
            <a:endParaRPr lang="en-GB" b="1" dirty="0"/>
          </a:p>
        </p:txBody>
      </p:sp>
      <p:sp>
        <p:nvSpPr>
          <p:cNvPr id="26" name="Round Same Side Corner Rectangle 25">
            <a:hlinkClick r:id="" action="ppaction://noaction"/>
          </p:cNvPr>
          <p:cNvSpPr/>
          <p:nvPr userDrawn="1"/>
        </p:nvSpPr>
        <p:spPr>
          <a:xfrm>
            <a:off x="6132426" y="729079"/>
            <a:ext cx="396000"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100" b="1" dirty="0" smtClean="0"/>
              <a:t>18</a:t>
            </a:r>
            <a:endParaRPr lang="en-GB" b="1" dirty="0"/>
          </a:p>
        </p:txBody>
      </p:sp>
      <p:sp>
        <p:nvSpPr>
          <p:cNvPr id="27" name="Round Same Side Corner Rectangle 26">
            <a:hlinkClick r:id="" action="ppaction://noaction"/>
          </p:cNvPr>
          <p:cNvSpPr/>
          <p:nvPr userDrawn="1"/>
        </p:nvSpPr>
        <p:spPr>
          <a:xfrm>
            <a:off x="2567651" y="729079"/>
            <a:ext cx="672668"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00" b="1" dirty="0" smtClean="0"/>
              <a:t>1-11</a:t>
            </a:r>
            <a:endParaRPr lang="en-GB" sz="1400" b="1" dirty="0"/>
          </a:p>
        </p:txBody>
      </p:sp>
      <p:pic>
        <p:nvPicPr>
          <p:cNvPr id="28" name="Picture 7" descr="http://decv.co.uk/wp-content/uploads/2013/02/OCR-Logo-300x139.gif">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572084" y="0"/>
            <a:ext cx="1571916" cy="7283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197259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ssignment">
    <p:spTree>
      <p:nvGrpSpPr>
        <p:cNvPr id="1" name=""/>
        <p:cNvGrpSpPr/>
        <p:nvPr/>
      </p:nvGrpSpPr>
      <p:grpSpPr>
        <a:xfrm>
          <a:off x="0" y="0"/>
          <a:ext cx="0" cy="0"/>
          <a:chOff x="0" y="0"/>
          <a:chExt cx="0" cy="0"/>
        </a:xfrm>
      </p:grpSpPr>
      <p:sp>
        <p:nvSpPr>
          <p:cNvPr id="6" name="Title 5"/>
          <p:cNvSpPr>
            <a:spLocks noGrp="1"/>
          </p:cNvSpPr>
          <p:nvPr>
            <p:ph type="title"/>
          </p:nvPr>
        </p:nvSpPr>
        <p:spPr>
          <a:xfrm>
            <a:off x="214282" y="-117500"/>
            <a:ext cx="8229600" cy="857256"/>
          </a:xfrm>
        </p:spPr>
        <p:txBody>
          <a:bodyPr rtlCol="0"/>
          <a:lstStyle>
            <a:lvl1pPr>
              <a:defRPr>
                <a:latin typeface="Calibri" pitchFamily="34" charset="0"/>
                <a:cs typeface="Calibri" pitchFamily="34" charset="0"/>
              </a:defRPr>
            </a:lvl1pPr>
            <a:extLst/>
          </a:lstStyle>
          <a:p>
            <a:r>
              <a:rPr kumimoji="0" lang="en-US" smtClean="0"/>
              <a:t>Click to edit Master title style</a:t>
            </a:r>
            <a:endParaRPr kumimoji="0" lang="en-US"/>
          </a:p>
        </p:txBody>
      </p:sp>
    </p:spTree>
    <p:extLst>
      <p:ext uri="{BB962C8B-B14F-4D97-AF65-F5344CB8AC3E}">
        <p14:creationId xmlns:p14="http://schemas.microsoft.com/office/powerpoint/2010/main" val="428938571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13648" y="5937012"/>
            <a:ext cx="3203848"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2" name="Freeform 11"/>
          <p:cNvSpPr>
            <a:spLocks/>
          </p:cNvSpPr>
          <p:nvPr/>
        </p:nvSpPr>
        <p:spPr bwMode="auto">
          <a:xfrm>
            <a:off x="1" y="5924550"/>
            <a:ext cx="2339752"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4" name="Right Triangle 13"/>
          <p:cNvSpPr>
            <a:spLocks/>
          </p:cNvSpPr>
          <p:nvPr/>
        </p:nvSpPr>
        <p:spPr bwMode="auto">
          <a:xfrm>
            <a:off x="-6042" y="5949279"/>
            <a:ext cx="1913746" cy="922841"/>
          </a:xfrm>
          <a:prstGeom prst="rtTriangle">
            <a:avLst/>
          </a:prstGeom>
          <a:blipFill>
            <a:blip r:embed="rId8" cstate="print">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5" name="Straight Connector 14"/>
          <p:cNvCxnSpPr>
            <a:stCxn id="14" idx="0"/>
            <a:endCxn id="14" idx="4"/>
          </p:cNvCxnSpPr>
          <p:nvPr/>
        </p:nvCxnSpPr>
        <p:spPr>
          <a:xfrm rot="16200000" flipH="1">
            <a:off x="489410" y="5453826"/>
            <a:ext cx="922841" cy="1913746"/>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4"/>
            <a:ext cx="8229600" cy="857256"/>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457200" y="1000108"/>
            <a:ext cx="8229600" cy="4929222"/>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1" r:id="rId4"/>
    <p:sldLayoutId id="2147483712" r:id="rId5"/>
    <p:sldLayoutId id="2147483713" r:id="rId6"/>
  </p:sldLayoutIdLst>
  <p:timing>
    <p:tnLst>
      <p:par>
        <p:cTn id="1" dur="indefinite" restart="never" nodeType="tmRoot"/>
      </p:par>
    </p:tnLst>
  </p:timing>
  <p:txStyles>
    <p:title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p:titleStyle>
    <p:bodyStyle>
      <a:lvl1pPr marL="365760" indent="-256032" algn="l" rtl="0" eaLnBrk="1" latinLnBrk="0" hangingPunct="1">
        <a:spcBef>
          <a:spcPts val="0"/>
        </a:spcBef>
        <a:spcAft>
          <a:spcPts val="600"/>
        </a:spcAft>
        <a:buClr>
          <a:schemeClr val="accent1"/>
        </a:buClr>
        <a:buSzPct val="68000"/>
        <a:buFont typeface="Wingdings 3"/>
        <a:buChar char=""/>
        <a:defRPr kumimoji="0" sz="2700" kern="1200">
          <a:solidFill>
            <a:schemeClr val="tx1"/>
          </a:solidFill>
          <a:latin typeface="Calibri" pitchFamily="34" charset="0"/>
          <a:ea typeface="+mn-ea"/>
          <a:cs typeface="Calibri" pitchFamily="34" charset="0"/>
        </a:defRPr>
      </a:lvl1pPr>
      <a:lvl2pPr marL="621792" indent="-228600" algn="l" rtl="0" eaLnBrk="1" latinLnBrk="0" hangingPunct="1">
        <a:spcBef>
          <a:spcPts val="0"/>
        </a:spcBef>
        <a:spcAft>
          <a:spcPts val="600"/>
        </a:spcAft>
        <a:buClr>
          <a:schemeClr val="accent1"/>
        </a:buClr>
        <a:buFont typeface="Verdana"/>
        <a:buChar char="◦"/>
        <a:defRPr kumimoji="0" sz="2300" kern="1200">
          <a:solidFill>
            <a:schemeClr val="tx1"/>
          </a:solidFill>
          <a:latin typeface="Calibri" pitchFamily="34" charset="0"/>
          <a:ea typeface="+mn-ea"/>
          <a:cs typeface="Calibri" pitchFamily="34" charset="0"/>
        </a:defRPr>
      </a:lvl2pPr>
      <a:lvl3pPr marL="859536" indent="-228600" algn="l" rtl="0" eaLnBrk="1" latinLnBrk="0" hangingPunct="1">
        <a:spcBef>
          <a:spcPts val="0"/>
        </a:spcBef>
        <a:spcAft>
          <a:spcPts val="600"/>
        </a:spcAft>
        <a:buClr>
          <a:schemeClr val="accent2"/>
        </a:buClr>
        <a:buSzPct val="100000"/>
        <a:buFont typeface="Wingdings 2"/>
        <a:buChar char=""/>
        <a:defRPr kumimoji="0" sz="2100" kern="1200">
          <a:solidFill>
            <a:schemeClr val="tx1"/>
          </a:solidFill>
          <a:latin typeface="Calibri" pitchFamily="34" charset="0"/>
          <a:ea typeface="+mn-ea"/>
          <a:cs typeface="Calibri" pitchFamily="34" charset="0"/>
        </a:defRPr>
      </a:lvl3pPr>
      <a:lvl4pPr marL="1143000" indent="-228600" algn="l" rtl="0" eaLnBrk="1" latinLnBrk="0" hangingPunct="1">
        <a:spcBef>
          <a:spcPts val="0"/>
        </a:spcBef>
        <a:spcAft>
          <a:spcPts val="600"/>
        </a:spcAft>
        <a:buClr>
          <a:schemeClr val="accent2"/>
        </a:buClr>
        <a:buFont typeface="Wingdings 2"/>
        <a:buChar char=""/>
        <a:defRPr kumimoji="0" sz="1900" kern="1200">
          <a:solidFill>
            <a:schemeClr val="tx1"/>
          </a:solidFill>
          <a:latin typeface="Calibri" pitchFamily="34" charset="0"/>
          <a:ea typeface="+mn-ea"/>
          <a:cs typeface="Calibri" pitchFamily="34" charset="0"/>
        </a:defRPr>
      </a:lvl4pPr>
      <a:lvl5pPr marL="1371600" indent="-228600" algn="l" rtl="0" eaLnBrk="1" latinLnBrk="0" hangingPunct="1">
        <a:spcBef>
          <a:spcPts val="0"/>
        </a:spcBef>
        <a:spcAft>
          <a:spcPts val="600"/>
        </a:spcAft>
        <a:buClr>
          <a:schemeClr val="accent2"/>
        </a:buClr>
        <a:buFont typeface="Wingdings 2"/>
        <a:buChar char=""/>
        <a:defRPr kumimoji="0" sz="1800" kern="1200">
          <a:solidFill>
            <a:schemeClr val="tx1"/>
          </a:solidFill>
          <a:latin typeface="Calibri" pitchFamily="34" charset="0"/>
          <a:ea typeface="+mn-ea"/>
          <a:cs typeface="Calibri"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hyperlink" Target="http://www.google.com/" TargetMode="Externa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hyperlink" Target="Unit%2021%20-%20Web%20Design%20And%20Prototyping%20-%20Assignment%20Checklist.docx"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5826276"/>
            <a:ext cx="8784976" cy="771076"/>
          </a:xfrm>
        </p:spPr>
        <p:txBody>
          <a:bodyPr rtlCol="0">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32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a:t>
            </a:r>
            <a:r>
              <a:rPr lang="en-US" sz="32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21 </a:t>
            </a:r>
            <a:r>
              <a:rPr lang="en-US" sz="32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sz="32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LO2 </a:t>
            </a:r>
            <a:r>
              <a:rPr lang="en-US" sz="32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sz="32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Be able to </a:t>
            </a:r>
            <a:r>
              <a:rPr lang="en-US" sz="32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Plan </a:t>
            </a:r>
            <a:r>
              <a:rPr lang="en-US" sz="32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the </a:t>
            </a:r>
            <a:r>
              <a:rPr lang="en-US" sz="32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Development </a:t>
            </a:r>
            <a:r>
              <a:rPr lang="en-US" sz="32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of an </a:t>
            </a:r>
            <a:r>
              <a:rPr lang="en-US" sz="32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Interactive Website </a:t>
            </a:r>
            <a:r>
              <a:rPr lang="en-US" sz="32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for an </a:t>
            </a:r>
            <a:r>
              <a:rPr lang="en-US" sz="32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Identified Client</a:t>
            </a:r>
            <a:endParaRPr lang="en-GB" sz="20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7" name="Rectangle 6"/>
          <p:cNvSpPr/>
          <p:nvPr/>
        </p:nvSpPr>
        <p:spPr>
          <a:xfrm>
            <a:off x="251520" y="260648"/>
            <a:ext cx="8496944" cy="170843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8" name="TextBox 7"/>
          <p:cNvSpPr txBox="1"/>
          <p:nvPr/>
        </p:nvSpPr>
        <p:spPr>
          <a:xfrm>
            <a:off x="323528" y="332656"/>
            <a:ext cx="8280920" cy="1569660"/>
          </a:xfrm>
          <a:prstGeom prst="rect">
            <a:avLst/>
          </a:prstGeom>
          <a:noFill/>
        </p:spPr>
        <p:txBody>
          <a:bodyPr wrap="square" rtlCol="0">
            <a:spAutoFit/>
          </a:bodyPr>
          <a:lstStyle/>
          <a:p>
            <a:pPr algn="r"/>
            <a:r>
              <a:rPr lang="en-GB" sz="3200" dirty="0" smtClean="0"/>
              <a:t> </a:t>
            </a:r>
            <a:r>
              <a:rPr lang="en-GB" sz="3200" dirty="0"/>
              <a:t>Cambridge </a:t>
            </a:r>
            <a:r>
              <a:rPr lang="en-GB" sz="3200" b="1" dirty="0" smtClean="0"/>
              <a:t>TECHNICALS- LEVEL </a:t>
            </a:r>
            <a:r>
              <a:rPr lang="en-GB" sz="3200" b="1" dirty="0"/>
              <a:t>3 </a:t>
            </a:r>
            <a:endParaRPr lang="en-GB" sz="3200" b="1" dirty="0" smtClean="0"/>
          </a:p>
          <a:p>
            <a:pPr algn="r"/>
            <a:r>
              <a:rPr lang="en-GB" sz="3200" b="1" dirty="0" smtClean="0"/>
              <a:t>Unit 21 – </a:t>
            </a:r>
            <a:r>
              <a:rPr lang="en-GB" sz="3200" b="1" dirty="0"/>
              <a:t>Web </a:t>
            </a:r>
            <a:r>
              <a:rPr lang="en-GB" sz="3200" b="1" dirty="0" smtClean="0"/>
              <a:t>Design </a:t>
            </a:r>
            <a:r>
              <a:rPr lang="en-GB" sz="3200" b="1" dirty="0"/>
              <a:t>and </a:t>
            </a:r>
            <a:r>
              <a:rPr lang="en-GB" sz="3200" b="1" dirty="0" smtClean="0"/>
              <a:t>Prototyping</a:t>
            </a:r>
          </a:p>
          <a:p>
            <a:pPr algn="r"/>
            <a:r>
              <a:rPr lang="en-GB" sz="3200" b="1" dirty="0" smtClean="0">
                <a:solidFill>
                  <a:schemeClr val="tx1">
                    <a:lumMod val="50000"/>
                    <a:lumOff val="50000"/>
                  </a:schemeClr>
                </a:solidFill>
              </a:rPr>
              <a:t>2016 Specification</a:t>
            </a:r>
            <a:endParaRPr lang="en-GB" sz="3600" b="1" dirty="0">
              <a:solidFill>
                <a:schemeClr val="tx1">
                  <a:lumMod val="50000"/>
                  <a:lumOff val="50000"/>
                </a:schemeClr>
              </a:solidFill>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2060847"/>
            <a:ext cx="8496944" cy="2868673"/>
          </a:xfrm>
          <a:prstGeom prst="rect">
            <a:avLst/>
          </a:prstGeom>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1052736"/>
            <a:ext cx="6877074" cy="5863144"/>
          </a:xfrm>
          <a:prstGeom prst="rect">
            <a:avLst/>
          </a:prstGeom>
        </p:spPr>
        <p:txBody>
          <a:bodyPr wrap="square">
            <a:spAutoFit/>
          </a:bodyPr>
          <a:lstStyle/>
          <a:p>
            <a:pPr marL="285750" indent="-285750">
              <a:buClr>
                <a:srgbClr val="00B050"/>
              </a:buClr>
              <a:buFont typeface="Wingdings 3" panose="05040102010807070707" pitchFamily="18" charset="2"/>
              <a:buChar char=""/>
            </a:pPr>
            <a:r>
              <a:rPr lang="en-GB" sz="1450" dirty="0" smtClean="0"/>
              <a:t>From the results of the interview and questionnaire, analyse the results and write a report using the headings:</a:t>
            </a:r>
          </a:p>
          <a:p>
            <a:pPr marL="576263" indent="-234950">
              <a:buClr>
                <a:srgbClr val="00B050"/>
              </a:buClr>
              <a:buFont typeface="Arial" panose="020B0604020202020204" pitchFamily="34" charset="0"/>
              <a:buChar char="•"/>
            </a:pPr>
            <a:r>
              <a:rPr lang="en-GB" sz="1450" b="1" dirty="0"/>
              <a:t>List of </a:t>
            </a:r>
            <a:r>
              <a:rPr lang="en-GB" sz="1450" b="1" dirty="0" smtClean="0"/>
              <a:t>requirements</a:t>
            </a:r>
            <a:endParaRPr lang="en-GB" sz="1450" dirty="0" smtClean="0"/>
          </a:p>
          <a:p>
            <a:pPr marL="576263" indent="-234950">
              <a:buClr>
                <a:srgbClr val="00B050"/>
              </a:buClr>
              <a:buFont typeface="Arial" panose="020B0604020202020204" pitchFamily="34" charset="0"/>
              <a:buChar char="•"/>
            </a:pPr>
            <a:r>
              <a:rPr lang="en-GB" sz="1450" b="1" dirty="0" smtClean="0"/>
              <a:t>Purpose </a:t>
            </a:r>
            <a:r>
              <a:rPr lang="en-GB" sz="1450" b="1" dirty="0"/>
              <a:t>of </a:t>
            </a:r>
            <a:r>
              <a:rPr lang="en-GB" sz="1450" b="1" dirty="0" smtClean="0"/>
              <a:t>site</a:t>
            </a:r>
            <a:endParaRPr lang="en-GB" sz="1450" dirty="0" smtClean="0"/>
          </a:p>
          <a:p>
            <a:pPr marL="576263" indent="-234950">
              <a:buClr>
                <a:srgbClr val="00B050"/>
              </a:buClr>
              <a:buFont typeface="Arial" panose="020B0604020202020204" pitchFamily="34" charset="0"/>
              <a:buChar char="•"/>
            </a:pPr>
            <a:r>
              <a:rPr lang="en-GB" sz="1450" b="1" dirty="0" smtClean="0"/>
              <a:t>Content</a:t>
            </a:r>
            <a:endParaRPr lang="en-GB" sz="1450" dirty="0" smtClean="0"/>
          </a:p>
          <a:p>
            <a:pPr marL="576263" indent="-234950">
              <a:buClr>
                <a:srgbClr val="00B050"/>
              </a:buClr>
              <a:buFont typeface="Arial" panose="020B0604020202020204" pitchFamily="34" charset="0"/>
              <a:buChar char="•"/>
            </a:pPr>
            <a:r>
              <a:rPr lang="en-GB" sz="1450" b="1" dirty="0" smtClean="0"/>
              <a:t>User </a:t>
            </a:r>
            <a:r>
              <a:rPr lang="en-GB" sz="1450" b="1" dirty="0"/>
              <a:t>interactivity </a:t>
            </a:r>
            <a:r>
              <a:rPr lang="en-GB" sz="1450" b="1" dirty="0" smtClean="0"/>
              <a:t>required</a:t>
            </a:r>
            <a:endParaRPr lang="en-GB" sz="1450" dirty="0"/>
          </a:p>
          <a:p>
            <a:pPr marL="576263" indent="-234950">
              <a:buClr>
                <a:srgbClr val="00B050"/>
              </a:buClr>
              <a:buFont typeface="Arial" panose="020B0604020202020204" pitchFamily="34" charset="0"/>
              <a:buChar char="•"/>
            </a:pPr>
            <a:r>
              <a:rPr lang="en-GB" sz="1450" b="1" dirty="0"/>
              <a:t>Responsive design </a:t>
            </a:r>
            <a:r>
              <a:rPr lang="en-GB" sz="1450" b="1" dirty="0" smtClean="0"/>
              <a:t>requirements</a:t>
            </a:r>
            <a:endParaRPr lang="en-GB" sz="1450" dirty="0" smtClean="0"/>
          </a:p>
          <a:p>
            <a:pPr marL="285750" indent="-285750">
              <a:buClr>
                <a:srgbClr val="00B050"/>
              </a:buClr>
              <a:buFont typeface="Wingdings 3" panose="05040102010807070707" pitchFamily="18" charset="2"/>
              <a:buChar char=""/>
            </a:pPr>
            <a:r>
              <a:rPr lang="en-GB" sz="1450" dirty="0" smtClean="0"/>
              <a:t>For each of these responses explain what the client needs and how you are going to go about meeting these needs. To also include how you will meet the LO needs such as:</a:t>
            </a:r>
          </a:p>
          <a:p>
            <a:pPr marL="627063" indent="-285750">
              <a:buClr>
                <a:srgbClr val="00B050"/>
              </a:buClr>
              <a:buFont typeface="+mj-lt"/>
              <a:buAutoNum type="arabicPeriod"/>
            </a:pPr>
            <a:r>
              <a:rPr lang="en-GB" sz="1450" dirty="0"/>
              <a:t>Selling structure</a:t>
            </a:r>
          </a:p>
          <a:p>
            <a:pPr marL="627063" indent="-285750">
              <a:buClr>
                <a:srgbClr val="00B050"/>
              </a:buClr>
              <a:buFont typeface="+mj-lt"/>
              <a:buAutoNum type="arabicPeriod"/>
            </a:pPr>
            <a:r>
              <a:rPr lang="en-GB" sz="1450" dirty="0"/>
              <a:t>Images, text and additional content (e.g. video, sound etc.)</a:t>
            </a:r>
          </a:p>
          <a:p>
            <a:pPr marL="627063" indent="-285750">
              <a:buClr>
                <a:srgbClr val="00B050"/>
              </a:buClr>
              <a:buFont typeface="+mj-lt"/>
              <a:buAutoNum type="arabicPeriod"/>
            </a:pPr>
            <a:r>
              <a:rPr lang="en-GB" sz="1450" dirty="0"/>
              <a:t>Inserted hyperlinks, internal and external</a:t>
            </a:r>
          </a:p>
          <a:p>
            <a:pPr marL="627063" indent="-285750">
              <a:buClr>
                <a:srgbClr val="00B050"/>
              </a:buClr>
              <a:buFont typeface="+mj-lt"/>
              <a:buAutoNum type="arabicPeriod"/>
            </a:pPr>
            <a:r>
              <a:rPr lang="en-GB" sz="1450" dirty="0"/>
              <a:t>Copied code from pre-existing sites (e.g. social media feeds, videos, maps) </a:t>
            </a:r>
          </a:p>
          <a:p>
            <a:pPr marL="627063" indent="-285750">
              <a:buClr>
                <a:srgbClr val="00B050"/>
              </a:buClr>
              <a:buFont typeface="+mj-lt"/>
              <a:buAutoNum type="arabicPeriod"/>
            </a:pPr>
            <a:r>
              <a:rPr lang="en-GB" sz="1450" dirty="0"/>
              <a:t>Javascript and flash of some degree in order to </a:t>
            </a:r>
            <a:r>
              <a:rPr lang="en-US" sz="1450" dirty="0"/>
              <a:t>write code to perform a function </a:t>
            </a:r>
          </a:p>
          <a:p>
            <a:pPr marL="627063" indent="-285750">
              <a:buClr>
                <a:srgbClr val="00B050"/>
              </a:buClr>
              <a:buFont typeface="+mj-lt"/>
              <a:buAutoNum type="arabicPeriod"/>
            </a:pPr>
            <a:r>
              <a:rPr lang="en-US" sz="1450" dirty="0"/>
              <a:t>user interaction (e.g. changing an image based on a user selection, validating input)</a:t>
            </a:r>
          </a:p>
          <a:p>
            <a:pPr marL="627063" indent="-285750">
              <a:buClr>
                <a:srgbClr val="00B050"/>
              </a:buClr>
              <a:buFont typeface="+mj-lt"/>
              <a:buAutoNum type="arabicPeriod"/>
            </a:pPr>
            <a:r>
              <a:rPr lang="en-US" sz="1450" dirty="0"/>
              <a:t>Created database on a server</a:t>
            </a:r>
          </a:p>
          <a:p>
            <a:pPr marL="627063" indent="-285750">
              <a:buClr>
                <a:srgbClr val="00B050"/>
              </a:buClr>
              <a:buFont typeface="+mj-lt"/>
              <a:buAutoNum type="arabicPeriod"/>
            </a:pPr>
            <a:r>
              <a:rPr lang="en-US" sz="1450" dirty="0"/>
              <a:t>Connecting the webpage to the database using PHP</a:t>
            </a:r>
          </a:p>
          <a:p>
            <a:pPr marL="627063" indent="-285750">
              <a:buClr>
                <a:srgbClr val="00B050"/>
              </a:buClr>
              <a:buFont typeface="+mj-lt"/>
              <a:buAutoNum type="arabicPeriod"/>
            </a:pPr>
            <a:r>
              <a:rPr lang="en-US" sz="1450" dirty="0"/>
              <a:t>Writing data from a user input (e.g. completion of a form) using MySQL</a:t>
            </a:r>
          </a:p>
          <a:p>
            <a:pPr marL="627063" indent="-285750">
              <a:buClr>
                <a:srgbClr val="00B050"/>
              </a:buClr>
              <a:buFont typeface="+mj-lt"/>
              <a:buAutoNum type="arabicPeriod"/>
            </a:pPr>
            <a:r>
              <a:rPr lang="en-GB" sz="1450" dirty="0"/>
              <a:t>CSS for responsive design </a:t>
            </a:r>
            <a:r>
              <a:rPr lang="en-GB" sz="1450" dirty="0" smtClean="0"/>
              <a:t>compatibility</a:t>
            </a:r>
          </a:p>
          <a:p>
            <a:pPr>
              <a:buClr>
                <a:srgbClr val="00B050"/>
              </a:buClr>
            </a:pPr>
            <a:r>
              <a:rPr lang="en-GB" sz="1450" b="1" dirty="0" smtClean="0">
                <a:solidFill>
                  <a:srgbClr val="FF0000"/>
                </a:solidFill>
              </a:rPr>
              <a:t>P2.2 – Task 02 </a:t>
            </a:r>
            <a:r>
              <a:rPr lang="en-GB" sz="1450" dirty="0" smtClean="0">
                <a:solidFill>
                  <a:srgbClr val="FF0000"/>
                </a:solidFill>
              </a:rPr>
              <a:t>– Create a report that outlines the clients needs and website requirements, justifying each decision made.</a:t>
            </a:r>
          </a:p>
        </p:txBody>
      </p:sp>
      <p:sp>
        <p:nvSpPr>
          <p:cNvPr id="8" name="Title 2"/>
          <p:cNvSpPr>
            <a:spLocks noGrp="1"/>
          </p:cNvSpPr>
          <p:nvPr>
            <p:ph type="title"/>
          </p:nvPr>
        </p:nvSpPr>
        <p:spPr>
          <a:xfrm>
            <a:off x="70266" y="72008"/>
            <a:ext cx="8859452" cy="548680"/>
          </a:xfrm>
        </p:spPr>
        <p:txBody>
          <a:bodyPr>
            <a:noAutofit/>
          </a:bodyPr>
          <a:lstStyle/>
          <a:p>
            <a:r>
              <a:rPr lang="en-US" sz="3600" dirty="0" smtClean="0"/>
              <a:t>P2.2 - </a:t>
            </a:r>
            <a:r>
              <a:rPr lang="en-US" sz="3600" dirty="0" err="1" smtClean="0"/>
              <a:t>Analysing</a:t>
            </a:r>
            <a:r>
              <a:rPr lang="en-US" sz="3600" dirty="0" smtClean="0"/>
              <a:t> needs</a:t>
            </a:r>
            <a:r>
              <a:rPr lang="en-US" sz="3600" dirty="0"/>
              <a:t> </a:t>
            </a:r>
            <a:r>
              <a:rPr lang="en-US" sz="3600" dirty="0" smtClean="0"/>
              <a:t>– List of Requirements</a:t>
            </a:r>
            <a:endParaRPr lang="en-US" sz="3600" dirty="0"/>
          </a:p>
        </p:txBody>
      </p:sp>
      <p:graphicFrame>
        <p:nvGraphicFramePr>
          <p:cNvPr id="6" name="Table 5"/>
          <p:cNvGraphicFramePr>
            <a:graphicFrameLocks noGrp="1"/>
          </p:cNvGraphicFramePr>
          <p:nvPr>
            <p:extLst>
              <p:ext uri="{D42A27DB-BD31-4B8C-83A1-F6EECF244321}">
                <p14:modId xmlns:p14="http://schemas.microsoft.com/office/powerpoint/2010/main" val="2352377744"/>
              </p:ext>
            </p:extLst>
          </p:nvPr>
        </p:nvGraphicFramePr>
        <p:xfrm>
          <a:off x="7236296"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70099">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46525">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Why are all web pages starting to look the same</a:t>
                      </a:r>
                      <a:endParaRPr lang="en-GB" sz="13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Do I have to learn programming to be a web developer</a:t>
                      </a:r>
                      <a:endParaRPr lang="en-GB" sz="13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How much does making and having a website cost</a:t>
                      </a:r>
                      <a:endParaRPr lang="en-GB" sz="13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How do I get up the rankings in Google</a:t>
                      </a:r>
                      <a:endParaRPr lang="en-GB" sz="13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are the limits of HTML coding</a:t>
                      </a:r>
                      <a:endParaRPr lang="en-US" sz="13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Web accessibility and colour schemes</a:t>
                      </a:r>
                      <a:endParaRPr lang="en-US" sz="13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How will VR and Web integrate</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9"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344308" y="1082133"/>
            <a:ext cx="1368152" cy="33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7272188"/>
      </p:ext>
    </p:extLst>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4294967295"/>
          </p:nvPr>
        </p:nvSpPr>
        <p:spPr>
          <a:xfrm>
            <a:off x="251520" y="1051893"/>
            <a:ext cx="8568952" cy="1296987"/>
          </a:xfrm>
        </p:spPr>
        <p:txBody>
          <a:bodyPr>
            <a:noAutofit/>
          </a:bodyPr>
          <a:lstStyle/>
          <a:p>
            <a:pPr marL="0" indent="0">
              <a:buNone/>
              <a:defRPr/>
            </a:pPr>
            <a:r>
              <a:rPr lang="en-GB" sz="2000" b="1" dirty="0" smtClean="0">
                <a:solidFill>
                  <a:srgbClr val="FF0000"/>
                </a:solidFill>
              </a:rPr>
              <a:t>P3.1 </a:t>
            </a:r>
            <a:r>
              <a:rPr lang="en-GB" sz="2000" b="1" dirty="0">
                <a:solidFill>
                  <a:srgbClr val="FF0000"/>
                </a:solidFill>
              </a:rPr>
              <a:t>– </a:t>
            </a:r>
            <a:r>
              <a:rPr lang="en-GB" sz="2000" b="1" dirty="0" smtClean="0">
                <a:solidFill>
                  <a:srgbClr val="FF0000"/>
                </a:solidFill>
              </a:rPr>
              <a:t>Task 03 </a:t>
            </a:r>
            <a:r>
              <a:rPr lang="en-GB" sz="2000" b="1" dirty="0">
                <a:solidFill>
                  <a:srgbClr val="FF0000"/>
                </a:solidFill>
              </a:rPr>
              <a:t>-</a:t>
            </a:r>
            <a:r>
              <a:rPr lang="en-GB" sz="2000" dirty="0">
                <a:solidFill>
                  <a:srgbClr val="FF0000"/>
                </a:solidFill>
              </a:rPr>
              <a:t> Create </a:t>
            </a:r>
            <a:r>
              <a:rPr lang="en-GB" sz="2000" dirty="0" smtClean="0">
                <a:solidFill>
                  <a:srgbClr val="FF0000"/>
                </a:solidFill>
              </a:rPr>
              <a:t>a </a:t>
            </a:r>
            <a:r>
              <a:rPr lang="en-GB" sz="2000" b="1" dirty="0" smtClean="0">
                <a:solidFill>
                  <a:srgbClr val="FF0000"/>
                </a:solidFill>
              </a:rPr>
              <a:t>Site Map </a:t>
            </a:r>
            <a:r>
              <a:rPr lang="en-GB" sz="2000" dirty="0" smtClean="0">
                <a:solidFill>
                  <a:srgbClr val="FF0000"/>
                </a:solidFill>
              </a:rPr>
              <a:t>for your website design. For each page you need to describe its purpose and what it will contain to meet that purpose.</a:t>
            </a:r>
          </a:p>
          <a:p>
            <a:pPr marL="0" indent="0">
              <a:spcAft>
                <a:spcPts val="0"/>
              </a:spcAft>
              <a:buNone/>
              <a:defRPr/>
            </a:pPr>
            <a:endParaRPr lang="en-GB" sz="100" dirty="0" smtClean="0"/>
          </a:p>
          <a:p>
            <a:pPr marL="365125" indent="-365125" algn="ctr">
              <a:spcAft>
                <a:spcPts val="0"/>
              </a:spcAft>
              <a:buNone/>
              <a:defRPr/>
            </a:pPr>
            <a:r>
              <a:rPr lang="en-GB" sz="2000" b="1" dirty="0" smtClean="0"/>
              <a:t>REMEMBER:</a:t>
            </a:r>
            <a:r>
              <a:rPr lang="en-GB" sz="2000" dirty="0" smtClean="0"/>
              <a:t> </a:t>
            </a:r>
            <a:r>
              <a:rPr lang="en-GB" sz="2000" dirty="0" smtClean="0"/>
              <a:t>You will need </a:t>
            </a:r>
            <a:r>
              <a:rPr lang="en-GB" sz="2000" dirty="0" smtClean="0"/>
              <a:t>at least </a:t>
            </a:r>
            <a:r>
              <a:rPr lang="en-GB" sz="2400" b="1" dirty="0" smtClean="0"/>
              <a:t>5</a:t>
            </a:r>
            <a:r>
              <a:rPr lang="en-GB" sz="2000" dirty="0" smtClean="0"/>
              <a:t> </a:t>
            </a:r>
            <a:r>
              <a:rPr lang="en-GB" sz="2000" dirty="0" smtClean="0"/>
              <a:t>pages</a:t>
            </a:r>
          </a:p>
          <a:p>
            <a:pPr marL="365125" indent="-365125" algn="ctr">
              <a:spcAft>
                <a:spcPts val="0"/>
              </a:spcAft>
              <a:buNone/>
              <a:defRPr/>
            </a:pPr>
            <a:endParaRPr lang="en-GB" sz="2000" dirty="0"/>
          </a:p>
          <a:p>
            <a:pPr marL="365125" indent="-365125" algn="ctr">
              <a:spcAft>
                <a:spcPts val="0"/>
              </a:spcAft>
              <a:buNone/>
              <a:defRPr/>
            </a:pPr>
            <a:endParaRPr lang="en-GB" sz="2000" dirty="0" smtClean="0"/>
          </a:p>
          <a:p>
            <a:pPr marL="365125" indent="-365125" algn="ctr">
              <a:spcAft>
                <a:spcPts val="0"/>
              </a:spcAft>
              <a:buNone/>
              <a:defRPr/>
            </a:pPr>
            <a:endParaRPr lang="en-GB" sz="2000" dirty="0"/>
          </a:p>
          <a:p>
            <a:pPr marL="365125" indent="-365125" algn="ctr">
              <a:spcAft>
                <a:spcPts val="0"/>
              </a:spcAft>
              <a:buNone/>
              <a:defRPr/>
            </a:pPr>
            <a:endParaRPr lang="en-GB" sz="2000" dirty="0" smtClean="0"/>
          </a:p>
          <a:p>
            <a:pPr marL="365125" indent="-365125" algn="ctr">
              <a:spcAft>
                <a:spcPts val="0"/>
              </a:spcAft>
              <a:buNone/>
              <a:defRPr/>
            </a:pPr>
            <a:endParaRPr lang="en-GB" sz="2000" dirty="0"/>
          </a:p>
          <a:p>
            <a:pPr marL="365125" indent="-365125" algn="ctr">
              <a:spcAft>
                <a:spcPts val="0"/>
              </a:spcAft>
              <a:buNone/>
              <a:defRPr/>
            </a:pPr>
            <a:endParaRPr lang="en-GB" sz="2000" dirty="0" smtClean="0"/>
          </a:p>
          <a:p>
            <a:pPr marL="365125" indent="-365125" algn="ctr">
              <a:spcAft>
                <a:spcPts val="0"/>
              </a:spcAft>
              <a:buNone/>
              <a:defRPr/>
            </a:pPr>
            <a:endParaRPr lang="en-GB" sz="2000" dirty="0" smtClean="0"/>
          </a:p>
          <a:p>
            <a:pPr marL="365125" indent="-365125" algn="ctr">
              <a:spcAft>
                <a:spcPts val="0"/>
              </a:spcAft>
              <a:buNone/>
              <a:defRPr/>
            </a:pPr>
            <a:endParaRPr lang="en-GB" sz="2000" dirty="0"/>
          </a:p>
          <a:p>
            <a:pPr marL="365125" indent="-365125" algn="ctr">
              <a:spcAft>
                <a:spcPts val="0"/>
              </a:spcAft>
              <a:buNone/>
              <a:defRPr/>
            </a:pPr>
            <a:endParaRPr lang="en-GB" sz="2000" dirty="0" smtClean="0"/>
          </a:p>
          <a:p>
            <a:pPr marL="365125" indent="-365125" algn="ctr">
              <a:spcAft>
                <a:spcPts val="0"/>
              </a:spcAft>
              <a:buNone/>
              <a:defRPr/>
            </a:pPr>
            <a:endParaRPr lang="en-GB" sz="2000" dirty="0" smtClean="0"/>
          </a:p>
          <a:p>
            <a:pPr marL="365125" indent="-365125" algn="ctr">
              <a:spcAft>
                <a:spcPts val="0"/>
              </a:spcAft>
              <a:buNone/>
              <a:defRPr/>
            </a:pPr>
            <a:endParaRPr lang="en-GB" sz="2000" dirty="0"/>
          </a:p>
          <a:p>
            <a:pPr marL="365125" indent="-365125" algn="ctr">
              <a:spcAft>
                <a:spcPts val="0"/>
              </a:spcAft>
              <a:buNone/>
              <a:defRPr/>
            </a:pPr>
            <a:endParaRPr lang="en-GB" sz="2000" dirty="0"/>
          </a:p>
          <a:p>
            <a:pPr marL="365125" indent="-365125" algn="ctr">
              <a:spcAft>
                <a:spcPts val="0"/>
              </a:spcAft>
              <a:buNone/>
              <a:defRPr/>
            </a:pPr>
            <a:endParaRPr lang="en-GB" sz="2000" dirty="0" smtClean="0"/>
          </a:p>
          <a:p>
            <a:pPr marL="0" indent="0">
              <a:buNone/>
              <a:defRPr/>
            </a:pPr>
            <a:r>
              <a:rPr lang="en-GB" sz="2000" b="1" dirty="0" smtClean="0">
                <a:solidFill>
                  <a:srgbClr val="FF0000"/>
                </a:solidFill>
              </a:rPr>
              <a:t>D1.1 – Task 04 – </a:t>
            </a:r>
            <a:r>
              <a:rPr lang="en-GB" sz="2000" dirty="0" smtClean="0">
                <a:solidFill>
                  <a:srgbClr val="FF0000"/>
                </a:solidFill>
              </a:rPr>
              <a:t>Justify </a:t>
            </a:r>
            <a:r>
              <a:rPr lang="en-US" sz="2000" dirty="0" smtClean="0">
                <a:solidFill>
                  <a:srgbClr val="FF0000"/>
                </a:solidFill>
              </a:rPr>
              <a:t>your </a:t>
            </a:r>
            <a:r>
              <a:rPr lang="en-US" sz="2000" dirty="0">
                <a:solidFill>
                  <a:srgbClr val="FF0000"/>
                </a:solidFill>
              </a:rPr>
              <a:t>design choices based upon the client’s </a:t>
            </a:r>
            <a:r>
              <a:rPr lang="en-US" sz="2000" dirty="0" smtClean="0">
                <a:solidFill>
                  <a:srgbClr val="FF0000"/>
                </a:solidFill>
              </a:rPr>
              <a:t>needs, specifying what requirements will be met and reasons why you have chosen this.</a:t>
            </a:r>
            <a:endParaRPr lang="en-GB" sz="2000" dirty="0">
              <a:solidFill>
                <a:srgbClr val="FF0000"/>
              </a:solidFill>
            </a:endParaRPr>
          </a:p>
        </p:txBody>
      </p:sp>
      <p:grpSp>
        <p:nvGrpSpPr>
          <p:cNvPr id="2" name="Group 1"/>
          <p:cNvGrpSpPr/>
          <p:nvPr/>
        </p:nvGrpSpPr>
        <p:grpSpPr>
          <a:xfrm>
            <a:off x="2591841" y="2564904"/>
            <a:ext cx="4716463" cy="3216966"/>
            <a:chOff x="2855933" y="3140992"/>
            <a:chExt cx="4716463" cy="3216966"/>
          </a:xfrm>
        </p:grpSpPr>
        <p:sp>
          <p:nvSpPr>
            <p:cNvPr id="8196" name="Rectangle 4"/>
            <p:cNvSpPr>
              <a:spLocks noChangeArrowheads="1"/>
            </p:cNvSpPr>
            <p:nvPr/>
          </p:nvSpPr>
          <p:spPr bwMode="auto">
            <a:xfrm>
              <a:off x="4475183" y="3187720"/>
              <a:ext cx="1368425" cy="720725"/>
            </a:xfrm>
            <a:prstGeom prst="rect">
              <a:avLst/>
            </a:prstGeom>
            <a:solidFill>
              <a:schemeClr val="accent1"/>
            </a:solidFill>
            <a:ln w="9525">
              <a:solidFill>
                <a:schemeClr val="tx1"/>
              </a:solidFill>
              <a:miter lim="800000"/>
              <a:headEnd/>
              <a:tailEnd/>
            </a:ln>
          </p:spPr>
          <p:txBody>
            <a:bodyPr wrap="none" anchor="ctr"/>
            <a:lstStyle/>
            <a:p>
              <a:pPr algn="ctr"/>
              <a:r>
                <a:rPr lang="en-GB" dirty="0" smtClean="0">
                  <a:latin typeface="Calibri" pitchFamily="34" charset="0"/>
                  <a:cs typeface="Calibri" pitchFamily="34" charset="0"/>
                </a:rPr>
                <a:t>1 - Home </a:t>
              </a:r>
              <a:r>
                <a:rPr lang="en-GB" dirty="0">
                  <a:latin typeface="Calibri" pitchFamily="34" charset="0"/>
                  <a:cs typeface="Calibri" pitchFamily="34" charset="0"/>
                </a:rPr>
                <a:t>/ </a:t>
              </a:r>
            </a:p>
            <a:p>
              <a:pPr algn="ctr"/>
              <a:r>
                <a:rPr lang="en-GB" dirty="0">
                  <a:latin typeface="Calibri" pitchFamily="34" charset="0"/>
                  <a:cs typeface="Calibri" pitchFamily="34" charset="0"/>
                </a:rPr>
                <a:t>about</a:t>
              </a:r>
            </a:p>
          </p:txBody>
        </p:sp>
        <p:sp>
          <p:nvSpPr>
            <p:cNvPr id="8197" name="Rectangle 5"/>
            <p:cNvSpPr>
              <a:spLocks noChangeArrowheads="1"/>
            </p:cNvSpPr>
            <p:nvPr/>
          </p:nvSpPr>
          <p:spPr bwMode="auto">
            <a:xfrm>
              <a:off x="2855933" y="4411683"/>
              <a:ext cx="1368425" cy="720725"/>
            </a:xfrm>
            <a:prstGeom prst="rect">
              <a:avLst/>
            </a:prstGeom>
            <a:solidFill>
              <a:schemeClr val="accent1"/>
            </a:solidFill>
            <a:ln w="9525">
              <a:solidFill>
                <a:schemeClr val="tx1"/>
              </a:solidFill>
              <a:miter lim="800000"/>
              <a:headEnd/>
              <a:tailEnd/>
            </a:ln>
          </p:spPr>
          <p:txBody>
            <a:bodyPr wrap="none" anchor="ctr"/>
            <a:lstStyle/>
            <a:p>
              <a:pPr algn="ctr"/>
              <a:r>
                <a:rPr lang="en-GB" dirty="0" smtClean="0">
                  <a:latin typeface="Calibri" pitchFamily="34" charset="0"/>
                  <a:cs typeface="Calibri" pitchFamily="34" charset="0"/>
                </a:rPr>
                <a:t>2- Accessibility</a:t>
              </a:r>
            </a:p>
            <a:p>
              <a:pPr algn="ctr"/>
              <a:r>
                <a:rPr lang="en-GB" dirty="0" smtClean="0">
                  <a:latin typeface="Calibri" pitchFamily="34" charset="0"/>
                  <a:cs typeface="Calibri" pitchFamily="34" charset="0"/>
                </a:rPr>
                <a:t>options</a:t>
              </a:r>
              <a:endParaRPr lang="en-GB" dirty="0">
                <a:latin typeface="Calibri" pitchFamily="34" charset="0"/>
                <a:cs typeface="Calibri" pitchFamily="34" charset="0"/>
              </a:endParaRPr>
            </a:p>
          </p:txBody>
        </p:sp>
        <p:sp>
          <p:nvSpPr>
            <p:cNvPr id="8198" name="Rectangle 6"/>
            <p:cNvSpPr>
              <a:spLocks noChangeArrowheads="1"/>
            </p:cNvSpPr>
            <p:nvPr/>
          </p:nvSpPr>
          <p:spPr bwMode="auto">
            <a:xfrm>
              <a:off x="4475183" y="4411683"/>
              <a:ext cx="1368425" cy="720725"/>
            </a:xfrm>
            <a:prstGeom prst="rect">
              <a:avLst/>
            </a:prstGeom>
            <a:solidFill>
              <a:schemeClr val="accent1"/>
            </a:solidFill>
            <a:ln w="9525">
              <a:solidFill>
                <a:schemeClr val="tx1"/>
              </a:solidFill>
              <a:miter lim="800000"/>
              <a:headEnd/>
              <a:tailEnd/>
            </a:ln>
          </p:spPr>
          <p:txBody>
            <a:bodyPr wrap="none" anchor="ctr"/>
            <a:lstStyle/>
            <a:p>
              <a:pPr algn="ctr"/>
              <a:r>
                <a:rPr lang="en-GB" dirty="0" smtClean="0">
                  <a:latin typeface="Calibri" pitchFamily="34" charset="0"/>
                  <a:cs typeface="Calibri" pitchFamily="34" charset="0"/>
                </a:rPr>
                <a:t>3 - DVD’s</a:t>
              </a:r>
              <a:endParaRPr lang="en-GB" dirty="0">
                <a:latin typeface="Calibri" pitchFamily="34" charset="0"/>
                <a:cs typeface="Calibri" pitchFamily="34" charset="0"/>
              </a:endParaRPr>
            </a:p>
          </p:txBody>
        </p:sp>
        <p:sp>
          <p:nvSpPr>
            <p:cNvPr id="8199" name="Rectangle 7"/>
            <p:cNvSpPr>
              <a:spLocks noChangeArrowheads="1"/>
            </p:cNvSpPr>
            <p:nvPr/>
          </p:nvSpPr>
          <p:spPr bwMode="auto">
            <a:xfrm>
              <a:off x="6203971" y="4411683"/>
              <a:ext cx="1368425" cy="720725"/>
            </a:xfrm>
            <a:prstGeom prst="rect">
              <a:avLst/>
            </a:prstGeom>
            <a:solidFill>
              <a:schemeClr val="accent1"/>
            </a:solidFill>
            <a:ln w="9525">
              <a:solidFill>
                <a:schemeClr val="tx1"/>
              </a:solidFill>
              <a:miter lim="800000"/>
              <a:headEnd/>
              <a:tailEnd/>
            </a:ln>
          </p:spPr>
          <p:txBody>
            <a:bodyPr wrap="none" anchor="ctr"/>
            <a:lstStyle/>
            <a:p>
              <a:pPr algn="ctr"/>
              <a:r>
                <a:rPr lang="en-GB" dirty="0" smtClean="0">
                  <a:latin typeface="Calibri" pitchFamily="34" charset="0"/>
                  <a:cs typeface="Calibri" pitchFamily="34" charset="0"/>
                </a:rPr>
                <a:t>4 - Computer</a:t>
              </a:r>
              <a:endParaRPr lang="en-GB" dirty="0">
                <a:latin typeface="Calibri" pitchFamily="34" charset="0"/>
                <a:cs typeface="Calibri" pitchFamily="34" charset="0"/>
              </a:endParaRPr>
            </a:p>
            <a:p>
              <a:pPr algn="ctr"/>
              <a:r>
                <a:rPr lang="en-GB" dirty="0">
                  <a:latin typeface="Calibri" pitchFamily="34" charset="0"/>
                  <a:cs typeface="Calibri" pitchFamily="34" charset="0"/>
                </a:rPr>
                <a:t>Games</a:t>
              </a:r>
            </a:p>
          </p:txBody>
        </p:sp>
        <p:sp>
          <p:nvSpPr>
            <p:cNvPr id="8200" name="Rectangle 8"/>
            <p:cNvSpPr>
              <a:spLocks noChangeArrowheads="1"/>
            </p:cNvSpPr>
            <p:nvPr/>
          </p:nvSpPr>
          <p:spPr bwMode="auto">
            <a:xfrm>
              <a:off x="4475183" y="5637233"/>
              <a:ext cx="1368425" cy="720725"/>
            </a:xfrm>
            <a:prstGeom prst="rect">
              <a:avLst/>
            </a:prstGeom>
            <a:solidFill>
              <a:schemeClr val="accent1"/>
            </a:solidFill>
            <a:ln w="9525">
              <a:solidFill>
                <a:schemeClr val="tx1"/>
              </a:solidFill>
              <a:miter lim="800000"/>
              <a:headEnd/>
              <a:tailEnd/>
            </a:ln>
          </p:spPr>
          <p:txBody>
            <a:bodyPr wrap="none" anchor="ctr"/>
            <a:lstStyle/>
            <a:p>
              <a:pPr algn="ctr"/>
              <a:r>
                <a:rPr lang="en-GB" dirty="0" smtClean="0">
                  <a:latin typeface="Calibri" pitchFamily="34" charset="0"/>
                  <a:cs typeface="Calibri" pitchFamily="34" charset="0"/>
                </a:rPr>
                <a:t>6 - How </a:t>
              </a:r>
              <a:r>
                <a:rPr lang="en-GB" dirty="0">
                  <a:latin typeface="Calibri" pitchFamily="34" charset="0"/>
                  <a:cs typeface="Calibri" pitchFamily="34" charset="0"/>
                </a:rPr>
                <a:t>to </a:t>
              </a:r>
              <a:endParaRPr lang="en-GB" dirty="0" smtClean="0">
                <a:latin typeface="Calibri" pitchFamily="34" charset="0"/>
                <a:cs typeface="Calibri" pitchFamily="34" charset="0"/>
              </a:endParaRPr>
            </a:p>
            <a:p>
              <a:pPr algn="ctr"/>
              <a:r>
                <a:rPr lang="en-GB" dirty="0" smtClean="0">
                  <a:latin typeface="Calibri" pitchFamily="34" charset="0"/>
                  <a:cs typeface="Calibri" pitchFamily="34" charset="0"/>
                </a:rPr>
                <a:t>order</a:t>
              </a:r>
              <a:endParaRPr lang="en-GB" dirty="0">
                <a:latin typeface="Calibri" pitchFamily="34" charset="0"/>
                <a:cs typeface="Calibri" pitchFamily="34" charset="0"/>
              </a:endParaRPr>
            </a:p>
          </p:txBody>
        </p:sp>
        <p:cxnSp>
          <p:nvCxnSpPr>
            <p:cNvPr id="8201" name="AutoShape 9"/>
            <p:cNvCxnSpPr>
              <a:cxnSpLocks noChangeShapeType="1"/>
              <a:stCxn id="8196" idx="1"/>
              <a:endCxn id="8197" idx="0"/>
            </p:cNvCxnSpPr>
            <p:nvPr/>
          </p:nvCxnSpPr>
          <p:spPr bwMode="auto">
            <a:xfrm rot="10800000" flipV="1">
              <a:off x="3540146" y="3548083"/>
              <a:ext cx="935037" cy="863600"/>
            </a:xfrm>
            <a:prstGeom prst="bentConnector2">
              <a:avLst/>
            </a:prstGeom>
            <a:noFill/>
            <a:ln w="9525">
              <a:solidFill>
                <a:schemeClr val="tx1"/>
              </a:solidFill>
              <a:miter lim="800000"/>
              <a:headEnd type="triangle" w="med" len="med"/>
              <a:tailEnd type="triangle" w="med" len="med"/>
            </a:ln>
          </p:spPr>
        </p:cxnSp>
        <p:cxnSp>
          <p:nvCxnSpPr>
            <p:cNvPr id="8202" name="AutoShape 10"/>
            <p:cNvCxnSpPr>
              <a:cxnSpLocks noChangeShapeType="1"/>
              <a:stCxn id="8198" idx="0"/>
              <a:endCxn id="8196" idx="2"/>
            </p:cNvCxnSpPr>
            <p:nvPr/>
          </p:nvCxnSpPr>
          <p:spPr bwMode="auto">
            <a:xfrm rot="-5400000">
              <a:off x="4907777" y="4160064"/>
              <a:ext cx="503238" cy="0"/>
            </a:xfrm>
            <a:prstGeom prst="straightConnector1">
              <a:avLst/>
            </a:prstGeom>
            <a:noFill/>
            <a:ln w="9525">
              <a:solidFill>
                <a:schemeClr val="tx1"/>
              </a:solidFill>
              <a:round/>
              <a:headEnd type="triangle" w="med" len="med"/>
              <a:tailEnd type="triangle" w="med" len="med"/>
            </a:ln>
          </p:spPr>
        </p:cxnSp>
        <p:cxnSp>
          <p:nvCxnSpPr>
            <p:cNvPr id="8203" name="AutoShape 11"/>
            <p:cNvCxnSpPr>
              <a:cxnSpLocks noChangeShapeType="1"/>
              <a:stCxn id="8196" idx="3"/>
              <a:endCxn id="8199" idx="0"/>
            </p:cNvCxnSpPr>
            <p:nvPr/>
          </p:nvCxnSpPr>
          <p:spPr bwMode="auto">
            <a:xfrm>
              <a:off x="5843608" y="3548083"/>
              <a:ext cx="1044575" cy="863600"/>
            </a:xfrm>
            <a:prstGeom prst="bentConnector2">
              <a:avLst/>
            </a:prstGeom>
            <a:noFill/>
            <a:ln w="9525">
              <a:solidFill>
                <a:schemeClr val="tx1"/>
              </a:solidFill>
              <a:miter lim="800000"/>
              <a:headEnd type="triangle" w="med" len="med"/>
              <a:tailEnd type="triangle" w="med" len="med"/>
            </a:ln>
          </p:spPr>
        </p:cxnSp>
        <p:cxnSp>
          <p:nvCxnSpPr>
            <p:cNvPr id="8204" name="AutoShape 12"/>
            <p:cNvCxnSpPr>
              <a:cxnSpLocks noChangeShapeType="1"/>
              <a:stCxn id="8198" idx="2"/>
              <a:endCxn id="8200" idx="0"/>
            </p:cNvCxnSpPr>
            <p:nvPr/>
          </p:nvCxnSpPr>
          <p:spPr bwMode="auto">
            <a:xfrm rot="5400000">
              <a:off x="4906983" y="5384821"/>
              <a:ext cx="504825" cy="0"/>
            </a:xfrm>
            <a:prstGeom prst="straightConnector1">
              <a:avLst/>
            </a:prstGeom>
            <a:noFill/>
            <a:ln w="9525">
              <a:solidFill>
                <a:schemeClr val="tx1"/>
              </a:solidFill>
              <a:round/>
              <a:headEnd type="triangle" w="med" len="med"/>
              <a:tailEnd type="triangle" w="med" len="med"/>
            </a:ln>
          </p:spPr>
        </p:cxnSp>
        <p:cxnSp>
          <p:nvCxnSpPr>
            <p:cNvPr id="8205" name="AutoShape 13"/>
            <p:cNvCxnSpPr>
              <a:cxnSpLocks noChangeShapeType="1"/>
              <a:stCxn id="8198" idx="1"/>
              <a:endCxn id="8197" idx="3"/>
            </p:cNvCxnSpPr>
            <p:nvPr/>
          </p:nvCxnSpPr>
          <p:spPr bwMode="auto">
            <a:xfrm rot="10800000">
              <a:off x="4224358" y="4772045"/>
              <a:ext cx="250825" cy="0"/>
            </a:xfrm>
            <a:prstGeom prst="straightConnector1">
              <a:avLst/>
            </a:prstGeom>
            <a:noFill/>
            <a:ln w="9525">
              <a:solidFill>
                <a:schemeClr val="tx1"/>
              </a:solidFill>
              <a:round/>
              <a:headEnd type="triangle" w="med" len="med"/>
              <a:tailEnd type="triangle" w="med" len="med"/>
            </a:ln>
          </p:spPr>
        </p:cxnSp>
        <p:cxnSp>
          <p:nvCxnSpPr>
            <p:cNvPr id="8206" name="AutoShape 14"/>
            <p:cNvCxnSpPr>
              <a:cxnSpLocks noChangeShapeType="1"/>
              <a:stCxn id="8199" idx="1"/>
              <a:endCxn id="8198" idx="3"/>
            </p:cNvCxnSpPr>
            <p:nvPr/>
          </p:nvCxnSpPr>
          <p:spPr bwMode="auto">
            <a:xfrm rot="10800000">
              <a:off x="5843608" y="4772045"/>
              <a:ext cx="360363" cy="0"/>
            </a:xfrm>
            <a:prstGeom prst="straightConnector1">
              <a:avLst/>
            </a:prstGeom>
            <a:noFill/>
            <a:ln w="9525">
              <a:solidFill>
                <a:schemeClr val="tx1"/>
              </a:solidFill>
              <a:round/>
              <a:headEnd type="triangle" w="med" len="med"/>
              <a:tailEnd type="triangle" w="med" len="med"/>
            </a:ln>
          </p:spPr>
        </p:cxnSp>
        <p:cxnSp>
          <p:nvCxnSpPr>
            <p:cNvPr id="8207" name="AutoShape 15"/>
            <p:cNvCxnSpPr>
              <a:cxnSpLocks noChangeShapeType="1"/>
              <a:stCxn id="8200" idx="2"/>
              <a:endCxn id="8196" idx="0"/>
            </p:cNvCxnSpPr>
            <p:nvPr/>
          </p:nvCxnSpPr>
          <p:spPr bwMode="auto">
            <a:xfrm rot="5400000" flipH="1" flipV="1">
              <a:off x="3575071" y="4772045"/>
              <a:ext cx="3170238" cy="1587"/>
            </a:xfrm>
            <a:prstGeom prst="bentConnector5">
              <a:avLst>
                <a:gd name="adj1" fmla="val -7213"/>
                <a:gd name="adj2" fmla="val 57500014"/>
                <a:gd name="adj3" fmla="val 107213"/>
              </a:avLst>
            </a:prstGeom>
            <a:noFill/>
            <a:ln w="9525">
              <a:solidFill>
                <a:schemeClr val="tx1"/>
              </a:solidFill>
              <a:miter lim="800000"/>
              <a:headEnd type="triangle" w="med" len="med"/>
              <a:tailEnd type="triangle" w="med" len="med"/>
            </a:ln>
          </p:spPr>
        </p:cxnSp>
        <p:sp>
          <p:nvSpPr>
            <p:cNvPr id="8209" name="Rectangle 17"/>
            <p:cNvSpPr>
              <a:spLocks noChangeArrowheads="1"/>
            </p:cNvSpPr>
            <p:nvPr/>
          </p:nvSpPr>
          <p:spPr bwMode="auto">
            <a:xfrm>
              <a:off x="2855933" y="5635645"/>
              <a:ext cx="1368425" cy="720725"/>
            </a:xfrm>
            <a:prstGeom prst="rect">
              <a:avLst/>
            </a:prstGeom>
            <a:solidFill>
              <a:schemeClr val="accent1"/>
            </a:solidFill>
            <a:ln w="9525">
              <a:solidFill>
                <a:schemeClr val="tx1"/>
              </a:solidFill>
              <a:miter lim="800000"/>
              <a:headEnd/>
              <a:tailEnd/>
            </a:ln>
          </p:spPr>
          <p:txBody>
            <a:bodyPr wrap="none" anchor="ctr"/>
            <a:lstStyle/>
            <a:p>
              <a:pPr algn="ctr"/>
              <a:r>
                <a:rPr lang="en-GB" dirty="0" smtClean="0">
                  <a:latin typeface="Calibri" pitchFamily="34" charset="0"/>
                  <a:cs typeface="Calibri" pitchFamily="34" charset="0"/>
                </a:rPr>
                <a:t>5 - Customer</a:t>
              </a:r>
              <a:endParaRPr lang="en-GB" dirty="0">
                <a:latin typeface="Calibri" pitchFamily="34" charset="0"/>
                <a:cs typeface="Calibri" pitchFamily="34" charset="0"/>
              </a:endParaRPr>
            </a:p>
            <a:p>
              <a:pPr algn="ctr"/>
              <a:r>
                <a:rPr lang="en-GB" dirty="0">
                  <a:latin typeface="Calibri" pitchFamily="34" charset="0"/>
                  <a:cs typeface="Calibri" pitchFamily="34" charset="0"/>
                </a:rPr>
                <a:t>Feedback</a:t>
              </a:r>
            </a:p>
          </p:txBody>
        </p:sp>
        <p:cxnSp>
          <p:nvCxnSpPr>
            <p:cNvPr id="8210" name="AutoShape 19"/>
            <p:cNvCxnSpPr>
              <a:cxnSpLocks noChangeShapeType="1"/>
            </p:cNvCxnSpPr>
            <p:nvPr/>
          </p:nvCxnSpPr>
          <p:spPr bwMode="auto">
            <a:xfrm rot="-5400000" flipH="1" flipV="1">
              <a:off x="2603521" y="3393404"/>
              <a:ext cx="2808288" cy="2303463"/>
            </a:xfrm>
            <a:prstGeom prst="bentConnector4">
              <a:avLst>
                <a:gd name="adj1" fmla="val -8139"/>
                <a:gd name="adj2" fmla="val 109926"/>
              </a:avLst>
            </a:prstGeom>
            <a:noFill/>
            <a:ln w="9525">
              <a:solidFill>
                <a:schemeClr val="tx1"/>
              </a:solidFill>
              <a:miter lim="800000"/>
              <a:headEnd type="triangle" w="med" len="med"/>
              <a:tailEnd type="triangle" w="med" len="med"/>
            </a:ln>
          </p:spPr>
        </p:cxnSp>
        <p:cxnSp>
          <p:nvCxnSpPr>
            <p:cNvPr id="20" name="AutoShape 9"/>
            <p:cNvCxnSpPr>
              <a:cxnSpLocks noChangeShapeType="1"/>
              <a:stCxn id="8197" idx="2"/>
              <a:endCxn id="8209" idx="0"/>
            </p:cNvCxnSpPr>
            <p:nvPr/>
          </p:nvCxnSpPr>
          <p:spPr bwMode="auto">
            <a:xfrm rot="5400000">
              <a:off x="3288528" y="5384026"/>
              <a:ext cx="503237" cy="1588"/>
            </a:xfrm>
            <a:prstGeom prst="bentConnector3">
              <a:avLst>
                <a:gd name="adj1" fmla="val 50000"/>
              </a:avLst>
            </a:prstGeom>
            <a:noFill/>
            <a:ln w="9525">
              <a:solidFill>
                <a:schemeClr val="tx1"/>
              </a:solidFill>
              <a:miter lim="800000"/>
              <a:headEnd type="triangle" w="med" len="med"/>
              <a:tailEnd type="triangle" w="med" len="med"/>
            </a:ln>
          </p:spPr>
        </p:cxnSp>
        <p:cxnSp>
          <p:nvCxnSpPr>
            <p:cNvPr id="23" name="AutoShape 9"/>
            <p:cNvCxnSpPr>
              <a:cxnSpLocks noChangeShapeType="1"/>
              <a:stCxn id="8197" idx="2"/>
              <a:endCxn id="8198" idx="2"/>
            </p:cNvCxnSpPr>
            <p:nvPr/>
          </p:nvCxnSpPr>
          <p:spPr bwMode="auto">
            <a:xfrm rot="16200000" flipH="1">
              <a:off x="4349771" y="4322783"/>
              <a:ext cx="1588" cy="1619250"/>
            </a:xfrm>
            <a:prstGeom prst="bentConnector3">
              <a:avLst>
                <a:gd name="adj1" fmla="val 14395466"/>
              </a:avLst>
            </a:prstGeom>
            <a:noFill/>
            <a:ln w="9525">
              <a:solidFill>
                <a:schemeClr val="tx1"/>
              </a:solidFill>
              <a:miter lim="800000"/>
              <a:headEnd type="triangle" w="med" len="med"/>
              <a:tailEnd type="triangle" w="med" len="med"/>
            </a:ln>
          </p:spPr>
        </p:cxnSp>
        <p:cxnSp>
          <p:nvCxnSpPr>
            <p:cNvPr id="26" name="AutoShape 9"/>
            <p:cNvCxnSpPr>
              <a:cxnSpLocks noChangeShapeType="1"/>
              <a:stCxn id="8197" idx="2"/>
              <a:endCxn id="8199" idx="2"/>
            </p:cNvCxnSpPr>
            <p:nvPr/>
          </p:nvCxnSpPr>
          <p:spPr bwMode="auto">
            <a:xfrm rot="16200000" flipH="1">
              <a:off x="5214165" y="3458389"/>
              <a:ext cx="1588" cy="3348038"/>
            </a:xfrm>
            <a:prstGeom prst="bentConnector3">
              <a:avLst>
                <a:gd name="adj1" fmla="val 14395466"/>
              </a:avLst>
            </a:prstGeom>
            <a:noFill/>
            <a:ln w="9525">
              <a:solidFill>
                <a:schemeClr val="tx1"/>
              </a:solidFill>
              <a:miter lim="800000"/>
              <a:headEnd type="triangle" w="med" len="med"/>
              <a:tailEnd type="triangle" w="med" len="med"/>
            </a:ln>
          </p:spPr>
        </p:cxnSp>
        <p:cxnSp>
          <p:nvCxnSpPr>
            <p:cNvPr id="29" name="AutoShape 9"/>
            <p:cNvCxnSpPr>
              <a:cxnSpLocks noChangeShapeType="1"/>
              <a:stCxn id="8197" idx="2"/>
              <a:endCxn id="8200" idx="0"/>
            </p:cNvCxnSpPr>
            <p:nvPr/>
          </p:nvCxnSpPr>
          <p:spPr bwMode="auto">
            <a:xfrm rot="16200000" flipH="1">
              <a:off x="4097359" y="4575195"/>
              <a:ext cx="504825" cy="1619250"/>
            </a:xfrm>
            <a:prstGeom prst="bentConnector3">
              <a:avLst>
                <a:gd name="adj1" fmla="val 50000"/>
              </a:avLst>
            </a:prstGeom>
            <a:noFill/>
            <a:ln w="9525">
              <a:solidFill>
                <a:schemeClr val="tx1"/>
              </a:solidFill>
              <a:miter lim="800000"/>
              <a:headEnd type="triangle" w="med" len="med"/>
              <a:tailEnd type="triangle" w="med" len="med"/>
            </a:ln>
          </p:spPr>
        </p:cxnSp>
      </p:grpSp>
      <p:sp>
        <p:nvSpPr>
          <p:cNvPr id="24" name="Title 2"/>
          <p:cNvSpPr>
            <a:spLocks noGrp="1"/>
          </p:cNvSpPr>
          <p:nvPr>
            <p:ph type="title"/>
          </p:nvPr>
        </p:nvSpPr>
        <p:spPr>
          <a:xfrm>
            <a:off x="70266" y="72008"/>
            <a:ext cx="8859452" cy="548680"/>
          </a:xfrm>
        </p:spPr>
        <p:txBody>
          <a:bodyPr>
            <a:noAutofit/>
          </a:bodyPr>
          <a:lstStyle/>
          <a:p>
            <a:r>
              <a:rPr lang="en-US" sz="2700" dirty="0" smtClean="0"/>
              <a:t>P3.1 – Produce a Plan for an Interactive Website – Site Map</a:t>
            </a:r>
            <a:endParaRPr lang="en-GB" sz="2700" dirty="0"/>
          </a:p>
        </p:txBody>
      </p:sp>
    </p:spTree>
    <p:extLst>
      <p:ext uri="{BB962C8B-B14F-4D97-AF65-F5344CB8AC3E}">
        <p14:creationId xmlns:p14="http://schemas.microsoft.com/office/powerpoint/2010/main" val="24729864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51519" y="1052736"/>
            <a:ext cx="8567491" cy="5197475"/>
          </a:xfrm>
        </p:spPr>
        <p:txBody>
          <a:bodyPr>
            <a:normAutofit/>
          </a:bodyPr>
          <a:lstStyle/>
          <a:p>
            <a:pPr marL="0" indent="0">
              <a:spcAft>
                <a:spcPts val="0"/>
              </a:spcAft>
              <a:buNone/>
            </a:pPr>
            <a:r>
              <a:rPr lang="en-GB" sz="2000" b="1" dirty="0" smtClean="0">
                <a:solidFill>
                  <a:srgbClr val="FF0000"/>
                </a:solidFill>
                <a:latin typeface="Arial" panose="020B0604020202020204" pitchFamily="34" charset="0"/>
                <a:cs typeface="Arial" panose="020B0604020202020204" pitchFamily="34" charset="0"/>
              </a:rPr>
              <a:t>P3.2 </a:t>
            </a:r>
            <a:r>
              <a:rPr lang="en-GB" sz="2000" b="1" dirty="0">
                <a:solidFill>
                  <a:srgbClr val="FF0000"/>
                </a:solidFill>
                <a:latin typeface="Arial" panose="020B0604020202020204" pitchFamily="34" charset="0"/>
                <a:cs typeface="Arial" panose="020B0604020202020204" pitchFamily="34" charset="0"/>
              </a:rPr>
              <a:t>– Task </a:t>
            </a:r>
            <a:r>
              <a:rPr lang="en-GB" sz="2000" b="1" dirty="0" smtClean="0">
                <a:solidFill>
                  <a:srgbClr val="FF0000"/>
                </a:solidFill>
                <a:latin typeface="Arial" panose="020B0604020202020204" pitchFamily="34" charset="0"/>
                <a:cs typeface="Arial" panose="020B0604020202020204" pitchFamily="34" charset="0"/>
              </a:rPr>
              <a:t>05 –</a:t>
            </a:r>
            <a:r>
              <a:rPr lang="en-GB" sz="2000" dirty="0" smtClean="0">
                <a:solidFill>
                  <a:srgbClr val="FF0000"/>
                </a:solidFill>
                <a:latin typeface="Arial" panose="020B0604020202020204" pitchFamily="34" charset="0"/>
                <a:cs typeface="Arial" panose="020B0604020202020204" pitchFamily="34" charset="0"/>
              </a:rPr>
              <a:t> </a:t>
            </a:r>
            <a:r>
              <a:rPr lang="en-GB" sz="2000" dirty="0" smtClean="0">
                <a:solidFill>
                  <a:srgbClr val="FF0000"/>
                </a:solidFill>
                <a:latin typeface="Arial" panose="020B0604020202020204" pitchFamily="34" charset="0"/>
                <a:cs typeface="Arial" panose="020B0604020202020204" pitchFamily="34" charset="0"/>
              </a:rPr>
              <a:t>Design, </a:t>
            </a:r>
            <a:r>
              <a:rPr lang="en-GB" sz="2000" dirty="0" smtClean="0">
                <a:solidFill>
                  <a:srgbClr val="FF0000"/>
                </a:solidFill>
                <a:latin typeface="Arial" panose="020B0604020202020204" pitchFamily="34" charset="0"/>
                <a:cs typeface="Arial" panose="020B0604020202020204" pitchFamily="34" charset="0"/>
              </a:rPr>
              <a:t>Illustrate </a:t>
            </a:r>
            <a:r>
              <a:rPr lang="en-GB" sz="2000" dirty="0" smtClean="0">
                <a:solidFill>
                  <a:srgbClr val="FF0000"/>
                </a:solidFill>
                <a:latin typeface="Arial" panose="020B0604020202020204" pitchFamily="34" charset="0"/>
                <a:cs typeface="Arial" panose="020B0604020202020204" pitchFamily="34" charset="0"/>
              </a:rPr>
              <a:t>and explain </a:t>
            </a:r>
            <a:r>
              <a:rPr lang="en-GB" sz="2000" dirty="0" smtClean="0">
                <a:solidFill>
                  <a:srgbClr val="FF0000"/>
                </a:solidFill>
                <a:latin typeface="Arial" panose="020B0604020202020204" pitchFamily="34" charset="0"/>
                <a:cs typeface="Arial" panose="020B0604020202020204" pitchFamily="34" charset="0"/>
              </a:rPr>
              <a:t>choice of navigation bars for </a:t>
            </a:r>
            <a:r>
              <a:rPr lang="en-GB" sz="2000" dirty="0" smtClean="0">
                <a:solidFill>
                  <a:srgbClr val="FF0000"/>
                </a:solidFill>
                <a:latin typeface="Arial" panose="020B0604020202020204" pitchFamily="34" charset="0"/>
                <a:cs typeface="Arial" panose="020B0604020202020204" pitchFamily="34" charset="0"/>
              </a:rPr>
              <a:t>your </a:t>
            </a:r>
            <a:r>
              <a:rPr lang="en-GB" sz="2000" dirty="0" smtClean="0">
                <a:solidFill>
                  <a:srgbClr val="FF0000"/>
                </a:solidFill>
                <a:latin typeface="Arial" panose="020B0604020202020204" pitchFamily="34" charset="0"/>
                <a:cs typeface="Arial" panose="020B0604020202020204" pitchFamily="34" charset="0"/>
              </a:rPr>
              <a:t>website in line with the clients needs.</a:t>
            </a:r>
            <a:endParaRPr lang="en-GB" sz="2000" dirty="0" smtClean="0">
              <a:solidFill>
                <a:srgbClr val="FF0000"/>
              </a:solidFill>
              <a:latin typeface="Arial" panose="020B0604020202020204" pitchFamily="34" charset="0"/>
              <a:cs typeface="Arial" panose="020B0604020202020204" pitchFamily="34" charset="0"/>
            </a:endParaRPr>
          </a:p>
          <a:p>
            <a:pPr marL="457200" lvl="1">
              <a:spcAft>
                <a:spcPts val="0"/>
              </a:spcAft>
              <a:buClr>
                <a:srgbClr val="00B050"/>
              </a:buClr>
              <a:buFont typeface="Arial" panose="020B0604020202020204" pitchFamily="34" charset="0"/>
              <a:buChar char="•"/>
            </a:pPr>
            <a:r>
              <a:rPr lang="en-GB" sz="2000" dirty="0" smtClean="0">
                <a:latin typeface="Arial" panose="020B0604020202020204" pitchFamily="34" charset="0"/>
                <a:cs typeface="Arial" panose="020B0604020202020204" pitchFamily="34" charset="0"/>
              </a:rPr>
              <a:t>This should be generic enough so that all of your pages can follow it</a:t>
            </a:r>
          </a:p>
          <a:p>
            <a:pPr marL="457200" lvl="1">
              <a:spcAft>
                <a:spcPts val="0"/>
              </a:spcAft>
              <a:buClr>
                <a:srgbClr val="00B050"/>
              </a:buClr>
              <a:buFont typeface="Arial" panose="020B0604020202020204" pitchFamily="34" charset="0"/>
              <a:buChar char="•"/>
            </a:pPr>
            <a:r>
              <a:rPr lang="en-GB" sz="2000" dirty="0" smtClean="0">
                <a:latin typeface="Arial" panose="020B0604020202020204" pitchFamily="34" charset="0"/>
                <a:cs typeface="Arial" panose="020B0604020202020204" pitchFamily="34" charset="0"/>
              </a:rPr>
              <a:t>You need to detail everything </a:t>
            </a:r>
            <a:r>
              <a:rPr lang="en-GB" sz="2000" dirty="0" smtClean="0">
                <a:latin typeface="Arial" panose="020B0604020202020204" pitchFamily="34" charset="0"/>
                <a:cs typeface="Arial" panose="020B0604020202020204" pitchFamily="34" charset="0"/>
              </a:rPr>
              <a:t>that will be</a:t>
            </a:r>
            <a:br>
              <a:rPr lang="en-GB" sz="2000" dirty="0" smtClean="0">
                <a:latin typeface="Arial" panose="020B0604020202020204" pitchFamily="34" charset="0"/>
                <a:cs typeface="Arial" panose="020B0604020202020204" pitchFamily="34" charset="0"/>
              </a:rPr>
            </a:br>
            <a:r>
              <a:rPr lang="en-GB" sz="2000" dirty="0" smtClean="0">
                <a:latin typeface="Arial" panose="020B0604020202020204" pitchFamily="34" charset="0"/>
                <a:cs typeface="Arial" panose="020B0604020202020204" pitchFamily="34" charset="0"/>
              </a:rPr>
              <a:t>consistent on all pages, </a:t>
            </a:r>
            <a:r>
              <a:rPr lang="en-GB" sz="2000" dirty="0" smtClean="0">
                <a:latin typeface="Arial" panose="020B0604020202020204" pitchFamily="34" charset="0"/>
                <a:cs typeface="Arial" panose="020B0604020202020204" pitchFamily="34" charset="0"/>
              </a:rPr>
              <a:t>fonts, sizes, </a:t>
            </a:r>
            <a:r>
              <a:rPr lang="en-GB" sz="2000" dirty="0" smtClean="0">
                <a:latin typeface="Arial" panose="020B0604020202020204" pitchFamily="34" charset="0"/>
                <a:cs typeface="Arial" panose="020B0604020202020204" pitchFamily="34" charset="0"/>
              </a:rPr>
              <a:t/>
            </a:r>
            <a:br>
              <a:rPr lang="en-GB" sz="2000" dirty="0" smtClean="0">
                <a:latin typeface="Arial" panose="020B0604020202020204" pitchFamily="34" charset="0"/>
                <a:cs typeface="Arial" panose="020B0604020202020204" pitchFamily="34" charset="0"/>
              </a:rPr>
            </a:br>
            <a:r>
              <a:rPr lang="en-GB" sz="2000" dirty="0" smtClean="0">
                <a:latin typeface="Arial" panose="020B0604020202020204" pitchFamily="34" charset="0"/>
                <a:cs typeface="Arial" panose="020B0604020202020204" pitchFamily="34" charset="0"/>
              </a:rPr>
              <a:t>colours</a:t>
            </a:r>
            <a:r>
              <a:rPr lang="en-GB" sz="2000" dirty="0" smtClean="0">
                <a:latin typeface="Arial" panose="020B0604020202020204" pitchFamily="34" charset="0"/>
                <a:cs typeface="Arial" panose="020B0604020202020204" pitchFamily="34" charset="0"/>
              </a:rPr>
              <a:t>, background colours, </a:t>
            </a:r>
            <a:r>
              <a:rPr lang="en-GB" sz="2000" dirty="0" smtClean="0">
                <a:latin typeface="Arial" panose="020B0604020202020204" pitchFamily="34" charset="0"/>
                <a:cs typeface="Arial" panose="020B0604020202020204" pitchFamily="34" charset="0"/>
              </a:rPr>
              <a:t>accessibility </a:t>
            </a:r>
            <a:br>
              <a:rPr lang="en-GB" sz="2000" dirty="0" smtClean="0">
                <a:latin typeface="Arial" panose="020B0604020202020204" pitchFamily="34" charset="0"/>
                <a:cs typeface="Arial" panose="020B0604020202020204" pitchFamily="34" charset="0"/>
              </a:rPr>
            </a:br>
            <a:r>
              <a:rPr lang="en-GB" sz="2000" dirty="0" smtClean="0">
                <a:latin typeface="Arial" panose="020B0604020202020204" pitchFamily="34" charset="0"/>
                <a:cs typeface="Arial" panose="020B0604020202020204" pitchFamily="34" charset="0"/>
              </a:rPr>
              <a:t>options</a:t>
            </a:r>
            <a:r>
              <a:rPr lang="en-GB" sz="2000" dirty="0" smtClean="0">
                <a:latin typeface="Arial" panose="020B0604020202020204" pitchFamily="34" charset="0"/>
                <a:cs typeface="Arial" panose="020B0604020202020204" pitchFamily="34" charset="0"/>
              </a:rPr>
              <a:t>, site map, location of </a:t>
            </a:r>
            <a:r>
              <a:rPr lang="en-GB" sz="2000" dirty="0" smtClean="0">
                <a:latin typeface="Arial" panose="020B0604020202020204" pitchFamily="34" charset="0"/>
                <a:cs typeface="Arial" panose="020B0604020202020204" pitchFamily="34" charset="0"/>
              </a:rPr>
              <a:t>navigation </a:t>
            </a:r>
            <a:br>
              <a:rPr lang="en-GB" sz="2000" dirty="0" smtClean="0">
                <a:latin typeface="Arial" panose="020B0604020202020204" pitchFamily="34" charset="0"/>
                <a:cs typeface="Arial" panose="020B0604020202020204" pitchFamily="34" charset="0"/>
              </a:rPr>
            </a:br>
            <a:r>
              <a:rPr lang="en-GB" sz="2000" dirty="0" smtClean="0">
                <a:latin typeface="Arial" panose="020B0604020202020204" pitchFamily="34" charset="0"/>
                <a:cs typeface="Arial" panose="020B0604020202020204" pitchFamily="34" charset="0"/>
              </a:rPr>
              <a:t>system</a:t>
            </a:r>
            <a:r>
              <a:rPr lang="en-GB" sz="2000" dirty="0" smtClean="0">
                <a:latin typeface="Arial" panose="020B0604020202020204" pitchFamily="34" charset="0"/>
                <a:cs typeface="Arial" panose="020B0604020202020204" pitchFamily="34" charset="0"/>
              </a:rPr>
              <a:t>, </a:t>
            </a:r>
            <a:r>
              <a:rPr lang="en-GB" sz="2000" dirty="0" smtClean="0">
                <a:latin typeface="Arial" panose="020B0604020202020204" pitchFamily="34" charset="0"/>
                <a:cs typeface="Arial" panose="020B0604020202020204" pitchFamily="34" charset="0"/>
              </a:rPr>
              <a:t>logo</a:t>
            </a:r>
            <a:r>
              <a:rPr lang="en-GB" sz="2000" dirty="0" smtClean="0">
                <a:latin typeface="Arial" panose="020B0604020202020204" pitchFamily="34" charset="0"/>
                <a:cs typeface="Arial" panose="020B0604020202020204" pitchFamily="34" charset="0"/>
              </a:rPr>
              <a:t>, additional or </a:t>
            </a:r>
            <a:r>
              <a:rPr lang="en-GB" sz="2000" dirty="0" smtClean="0">
                <a:latin typeface="Arial" panose="020B0604020202020204" pitchFamily="34" charset="0"/>
                <a:cs typeface="Arial" panose="020B0604020202020204" pitchFamily="34" charset="0"/>
              </a:rPr>
              <a:t>external </a:t>
            </a:r>
            <a:r>
              <a:rPr lang="en-GB" sz="2000" dirty="0" smtClean="0">
                <a:latin typeface="Arial" panose="020B0604020202020204" pitchFamily="34" charset="0"/>
                <a:cs typeface="Arial" panose="020B0604020202020204" pitchFamily="34" charset="0"/>
              </a:rPr>
              <a:t>links</a:t>
            </a:r>
            <a:r>
              <a:rPr lang="en-GB" sz="2000" dirty="0" smtClean="0">
                <a:latin typeface="Arial" panose="020B0604020202020204" pitchFamily="34" charset="0"/>
                <a:cs typeface="Arial" panose="020B0604020202020204" pitchFamily="34" charset="0"/>
              </a:rPr>
              <a:t>.</a:t>
            </a:r>
            <a:endParaRPr lang="en-GB" sz="2000" dirty="0" smtClean="0">
              <a:latin typeface="Arial" panose="020B0604020202020204" pitchFamily="34" charset="0"/>
              <a:cs typeface="Arial" panose="020B0604020202020204" pitchFamily="34" charset="0"/>
            </a:endParaRPr>
          </a:p>
        </p:txBody>
      </p:sp>
      <p:sp>
        <p:nvSpPr>
          <p:cNvPr id="5" name="Rectangle 4"/>
          <p:cNvSpPr/>
          <p:nvPr/>
        </p:nvSpPr>
        <p:spPr>
          <a:xfrm>
            <a:off x="273773" y="3581142"/>
            <a:ext cx="5378347" cy="3016210"/>
          </a:xfrm>
          <a:prstGeom prst="rect">
            <a:avLst/>
          </a:prstGeom>
        </p:spPr>
        <p:txBody>
          <a:bodyPr wrap="square">
            <a:spAutoFit/>
          </a:bodyPr>
          <a:lstStyle/>
          <a:p>
            <a:pPr algn="ctr">
              <a:spcBef>
                <a:spcPts val="0"/>
              </a:spcBef>
            </a:pPr>
            <a:r>
              <a:rPr lang="en-GB" sz="1900" b="1" dirty="0" smtClean="0">
                <a:latin typeface="Arial" panose="020B0604020202020204" pitchFamily="34" charset="0"/>
                <a:cs typeface="Arial" panose="020B0604020202020204" pitchFamily="34" charset="0"/>
              </a:rPr>
              <a:t>Navigation Bar</a:t>
            </a:r>
            <a:endParaRPr lang="en-GB" sz="1900" b="1" dirty="0" smtClean="0">
              <a:latin typeface="Arial" panose="020B0604020202020204" pitchFamily="34" charset="0"/>
              <a:cs typeface="Arial" panose="020B0604020202020204" pitchFamily="34" charset="0"/>
            </a:endParaRPr>
          </a:p>
          <a:p>
            <a:pPr marL="342900" indent="-342900">
              <a:spcBef>
                <a:spcPts val="0"/>
              </a:spcBef>
              <a:buClr>
                <a:srgbClr val="00B050"/>
              </a:buClr>
              <a:buFont typeface="Arial" panose="020B0604020202020204" pitchFamily="34" charset="0"/>
              <a:buChar char="•"/>
            </a:pPr>
            <a:r>
              <a:rPr lang="en-GB" sz="1900" dirty="0" smtClean="0">
                <a:latin typeface="Arial" panose="020B0604020202020204" pitchFamily="34" charset="0"/>
                <a:cs typeface="Arial" panose="020B0604020202020204" pitchFamily="34" charset="0"/>
              </a:rPr>
              <a:t>Headings = Times new roman size 24</a:t>
            </a:r>
          </a:p>
          <a:p>
            <a:pPr marL="342900" indent="-342900">
              <a:spcBef>
                <a:spcPts val="0"/>
              </a:spcBef>
              <a:buClr>
                <a:srgbClr val="00B050"/>
              </a:buClr>
              <a:buFont typeface="Arial" panose="020B0604020202020204" pitchFamily="34" charset="0"/>
              <a:buChar char="•"/>
            </a:pPr>
            <a:r>
              <a:rPr lang="en-GB" sz="1900" dirty="0" smtClean="0">
                <a:latin typeface="Arial" panose="020B0604020202020204" pitchFamily="34" charset="0"/>
                <a:cs typeface="Arial" panose="020B0604020202020204" pitchFamily="34" charset="0"/>
              </a:rPr>
              <a:t>Subheading = Times new roman size 20</a:t>
            </a:r>
          </a:p>
          <a:p>
            <a:pPr marL="342900" indent="-342900">
              <a:spcBef>
                <a:spcPts val="0"/>
              </a:spcBef>
              <a:buClr>
                <a:srgbClr val="00B050"/>
              </a:buClr>
              <a:buFont typeface="Arial" panose="020B0604020202020204" pitchFamily="34" charset="0"/>
              <a:buChar char="•"/>
            </a:pPr>
            <a:r>
              <a:rPr lang="en-GB" sz="1900" dirty="0" smtClean="0">
                <a:latin typeface="Arial" panose="020B0604020202020204" pitchFamily="34" charset="0"/>
                <a:cs typeface="Arial" panose="020B0604020202020204" pitchFamily="34" charset="0"/>
              </a:rPr>
              <a:t>Text = Times new roman size 14</a:t>
            </a:r>
          </a:p>
          <a:p>
            <a:pPr marL="342900" indent="-342900">
              <a:spcBef>
                <a:spcPts val="0"/>
              </a:spcBef>
              <a:buClr>
                <a:srgbClr val="00B050"/>
              </a:buClr>
              <a:buFont typeface="Arial" panose="020B0604020202020204" pitchFamily="34" charset="0"/>
              <a:buChar char="•"/>
            </a:pPr>
            <a:r>
              <a:rPr lang="en-GB" sz="1900" dirty="0" smtClean="0">
                <a:latin typeface="Arial" panose="020B0604020202020204" pitchFamily="34" charset="0"/>
                <a:cs typeface="Arial" panose="020B0604020202020204" pitchFamily="34" charset="0"/>
              </a:rPr>
              <a:t>All Text colour = black</a:t>
            </a:r>
          </a:p>
          <a:p>
            <a:pPr marL="342900" indent="-342900">
              <a:spcBef>
                <a:spcPts val="0"/>
              </a:spcBef>
              <a:buClr>
                <a:srgbClr val="00B050"/>
              </a:buClr>
              <a:buFont typeface="Arial" panose="020B0604020202020204" pitchFamily="34" charset="0"/>
              <a:buChar char="•"/>
            </a:pPr>
            <a:r>
              <a:rPr lang="en-GB" sz="1900" dirty="0" smtClean="0">
                <a:latin typeface="Arial" panose="020B0604020202020204" pitchFamily="34" charset="0"/>
                <a:cs typeface="Arial" panose="020B0604020202020204" pitchFamily="34" charset="0"/>
              </a:rPr>
              <a:t>Page colour = White</a:t>
            </a:r>
          </a:p>
          <a:p>
            <a:pPr>
              <a:spcBef>
                <a:spcPts val="0"/>
              </a:spcBef>
            </a:pPr>
            <a:r>
              <a:rPr lang="en-GB" sz="1900" b="1" dirty="0" smtClean="0">
                <a:solidFill>
                  <a:srgbClr val="FF0000"/>
                </a:solidFill>
                <a:latin typeface="Arial" panose="020B0604020202020204" pitchFamily="34" charset="0"/>
                <a:cs typeface="Arial" panose="020B0604020202020204" pitchFamily="34" charset="0"/>
              </a:rPr>
              <a:t>D1.2 </a:t>
            </a:r>
            <a:r>
              <a:rPr lang="en-GB" sz="1900" b="1" dirty="0" smtClean="0">
                <a:solidFill>
                  <a:srgbClr val="FF0000"/>
                </a:solidFill>
                <a:latin typeface="Arial" panose="020B0604020202020204" pitchFamily="34" charset="0"/>
                <a:cs typeface="Arial" panose="020B0604020202020204" pitchFamily="34" charset="0"/>
              </a:rPr>
              <a:t>– Task </a:t>
            </a:r>
            <a:r>
              <a:rPr lang="en-GB" sz="1900" b="1" dirty="0" smtClean="0">
                <a:solidFill>
                  <a:srgbClr val="FF0000"/>
                </a:solidFill>
                <a:latin typeface="Arial" panose="020B0604020202020204" pitchFamily="34" charset="0"/>
                <a:cs typeface="Arial" panose="020B0604020202020204" pitchFamily="34" charset="0"/>
              </a:rPr>
              <a:t>06 </a:t>
            </a:r>
            <a:r>
              <a:rPr lang="en-GB" sz="1900" b="1" dirty="0" smtClean="0">
                <a:solidFill>
                  <a:srgbClr val="FF0000"/>
                </a:solidFill>
                <a:latin typeface="Arial" panose="020B0604020202020204" pitchFamily="34" charset="0"/>
                <a:cs typeface="Arial" panose="020B0604020202020204" pitchFamily="34" charset="0"/>
              </a:rPr>
              <a:t>- </a:t>
            </a:r>
            <a:r>
              <a:rPr lang="en-GB" sz="1900" dirty="0" smtClean="0">
                <a:solidFill>
                  <a:srgbClr val="FF0000"/>
                </a:solidFill>
                <a:latin typeface="Arial" panose="020B0604020202020204" pitchFamily="34" charset="0"/>
                <a:cs typeface="Arial" panose="020B0604020202020204" pitchFamily="34" charset="0"/>
              </a:rPr>
              <a:t>Justify </a:t>
            </a:r>
            <a:r>
              <a:rPr lang="en-GB" sz="1900" dirty="0">
                <a:solidFill>
                  <a:srgbClr val="FF0000"/>
                </a:solidFill>
                <a:latin typeface="Arial" panose="020B0604020202020204" pitchFamily="34" charset="0"/>
                <a:cs typeface="Arial" panose="020B0604020202020204" pitchFamily="34" charset="0"/>
              </a:rPr>
              <a:t>the </a:t>
            </a:r>
            <a:r>
              <a:rPr lang="en-GB" sz="1900" dirty="0" smtClean="0">
                <a:solidFill>
                  <a:srgbClr val="FF0000"/>
                </a:solidFill>
                <a:latin typeface="Arial" panose="020B0604020202020204" pitchFamily="34" charset="0"/>
                <a:cs typeface="Arial" panose="020B0604020202020204" pitchFamily="34" charset="0"/>
              </a:rPr>
              <a:t>manner of navigation bar </a:t>
            </a:r>
            <a:r>
              <a:rPr lang="en-GB" sz="1900" dirty="0">
                <a:solidFill>
                  <a:srgbClr val="FF0000"/>
                </a:solidFill>
                <a:latin typeface="Arial" panose="020B0604020202020204" pitchFamily="34" charset="0"/>
                <a:cs typeface="Arial" panose="020B0604020202020204" pitchFamily="34" charset="0"/>
              </a:rPr>
              <a:t>for your </a:t>
            </a:r>
            <a:r>
              <a:rPr lang="en-GB" sz="1900" dirty="0" smtClean="0">
                <a:solidFill>
                  <a:srgbClr val="FF0000"/>
                </a:solidFill>
                <a:latin typeface="Arial" panose="020B0604020202020204" pitchFamily="34" charset="0"/>
                <a:cs typeface="Arial" panose="020B0604020202020204" pitchFamily="34" charset="0"/>
              </a:rPr>
              <a:t>website </a:t>
            </a:r>
            <a:r>
              <a:rPr lang="en-US" sz="1900" dirty="0">
                <a:solidFill>
                  <a:srgbClr val="FF0000"/>
                </a:solidFill>
                <a:latin typeface="Arial" panose="020B0604020202020204" pitchFamily="34" charset="0"/>
                <a:cs typeface="Arial" panose="020B0604020202020204" pitchFamily="34" charset="0"/>
              </a:rPr>
              <a:t>based upon the client’s needs, specifying what requirements will be met and reasons why you have chosen this.</a:t>
            </a:r>
          </a:p>
        </p:txBody>
      </p:sp>
      <p:sp>
        <p:nvSpPr>
          <p:cNvPr id="42" name="Title 2"/>
          <p:cNvSpPr>
            <a:spLocks noGrp="1"/>
          </p:cNvSpPr>
          <p:nvPr>
            <p:ph type="title"/>
          </p:nvPr>
        </p:nvSpPr>
        <p:spPr>
          <a:xfrm>
            <a:off x="70266" y="72008"/>
            <a:ext cx="8859452" cy="548680"/>
          </a:xfrm>
        </p:spPr>
        <p:txBody>
          <a:bodyPr>
            <a:noAutofit/>
          </a:bodyPr>
          <a:lstStyle/>
          <a:p>
            <a:r>
              <a:rPr lang="en-US" sz="2500" dirty="0" smtClean="0"/>
              <a:t>P3.2 – Produce a Plan for an Interactive Website – Navigation Bar</a:t>
            </a:r>
            <a:endParaRPr lang="en-GB" sz="2500" dirty="0"/>
          </a:p>
        </p:txBody>
      </p:sp>
      <p:pic>
        <p:nvPicPr>
          <p:cNvPr id="1026" name="Picture 2" descr="See original image"/>
          <p:cNvPicPr>
            <a:picLocks noChangeAspect="1" noChangeArrowheads="1"/>
          </p:cNvPicPr>
          <p:nvPr/>
        </p:nvPicPr>
        <p:blipFill rotWithShape="1">
          <a:blip r:embed="rId2">
            <a:extLst>
              <a:ext uri="{28A0092B-C50C-407E-A947-70E740481C1C}">
                <a14:useLocalDpi xmlns:a14="http://schemas.microsoft.com/office/drawing/2010/main" val="0"/>
              </a:ext>
            </a:extLst>
          </a:blip>
          <a:srcRect l="3800" t="13092" r="3359" b="15089"/>
          <a:stretch/>
        </p:blipFill>
        <p:spPr bwMode="auto">
          <a:xfrm>
            <a:off x="5794673" y="5233556"/>
            <a:ext cx="3024337" cy="136815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vector glossy web navigation button sty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4673" y="2118521"/>
            <a:ext cx="3025799" cy="30257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9578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51519" y="1052736"/>
            <a:ext cx="8567491" cy="5197475"/>
          </a:xfrm>
        </p:spPr>
        <p:txBody>
          <a:bodyPr>
            <a:normAutofit/>
          </a:bodyPr>
          <a:lstStyle/>
          <a:p>
            <a:pPr marL="0" indent="0">
              <a:buNone/>
            </a:pPr>
            <a:r>
              <a:rPr lang="en-GB" sz="1900" b="1" dirty="0" smtClean="0">
                <a:solidFill>
                  <a:srgbClr val="FF0000"/>
                </a:solidFill>
                <a:latin typeface="Arial" panose="020B0604020202020204" pitchFamily="34" charset="0"/>
                <a:cs typeface="Arial" panose="020B0604020202020204" pitchFamily="34" charset="0"/>
              </a:rPr>
              <a:t>P3.3 </a:t>
            </a:r>
            <a:r>
              <a:rPr lang="en-GB" sz="1900" b="1" dirty="0">
                <a:solidFill>
                  <a:srgbClr val="FF0000"/>
                </a:solidFill>
                <a:latin typeface="Arial" panose="020B0604020202020204" pitchFamily="34" charset="0"/>
                <a:cs typeface="Arial" panose="020B0604020202020204" pitchFamily="34" charset="0"/>
              </a:rPr>
              <a:t>– Task </a:t>
            </a:r>
            <a:r>
              <a:rPr lang="en-GB" sz="1900" b="1" dirty="0" smtClean="0">
                <a:solidFill>
                  <a:srgbClr val="FF0000"/>
                </a:solidFill>
                <a:latin typeface="Arial" panose="020B0604020202020204" pitchFamily="34" charset="0"/>
                <a:cs typeface="Arial" panose="020B0604020202020204" pitchFamily="34" charset="0"/>
              </a:rPr>
              <a:t>07 </a:t>
            </a:r>
            <a:r>
              <a:rPr lang="en-GB" sz="1900" b="1" dirty="0">
                <a:solidFill>
                  <a:srgbClr val="FF0000"/>
                </a:solidFill>
                <a:latin typeface="Arial" panose="020B0604020202020204" pitchFamily="34" charset="0"/>
                <a:cs typeface="Arial" panose="020B0604020202020204" pitchFamily="34" charset="0"/>
              </a:rPr>
              <a:t>-</a:t>
            </a:r>
            <a:r>
              <a:rPr lang="en-GB" sz="1900" dirty="0">
                <a:solidFill>
                  <a:srgbClr val="FF0000"/>
                </a:solidFill>
                <a:latin typeface="Arial" panose="020B0604020202020204" pitchFamily="34" charset="0"/>
                <a:cs typeface="Arial" panose="020B0604020202020204" pitchFamily="34" charset="0"/>
              </a:rPr>
              <a:t> </a:t>
            </a:r>
            <a:r>
              <a:rPr lang="en-GB" sz="1900" dirty="0" smtClean="0">
                <a:solidFill>
                  <a:srgbClr val="FF0000"/>
                </a:solidFill>
                <a:latin typeface="Arial" panose="020B0604020202020204" pitchFamily="34" charset="0"/>
                <a:cs typeface="Arial" panose="020B0604020202020204" pitchFamily="34" charset="0"/>
              </a:rPr>
              <a:t>Illustrate and explain the house style for your </a:t>
            </a:r>
            <a:r>
              <a:rPr lang="en-GB" sz="1900" dirty="0" smtClean="0">
                <a:solidFill>
                  <a:srgbClr val="FF0000"/>
                </a:solidFill>
                <a:latin typeface="Arial" panose="020B0604020202020204" pitchFamily="34" charset="0"/>
                <a:cs typeface="Arial" panose="020B0604020202020204" pitchFamily="34" charset="0"/>
              </a:rPr>
              <a:t>website in line with your client’s specifications.</a:t>
            </a:r>
            <a:endParaRPr lang="en-GB" sz="1900" dirty="0" smtClean="0">
              <a:solidFill>
                <a:srgbClr val="FF0000"/>
              </a:solidFill>
              <a:latin typeface="Arial" panose="020B0604020202020204" pitchFamily="34" charset="0"/>
              <a:cs typeface="Arial" panose="020B0604020202020204" pitchFamily="34" charset="0"/>
            </a:endParaRPr>
          </a:p>
          <a:p>
            <a:pPr marL="395288" lvl="1">
              <a:buClr>
                <a:srgbClr val="00B050"/>
              </a:buClr>
              <a:buFont typeface="Arial" panose="020B0604020202020204" pitchFamily="34" charset="0"/>
              <a:buChar char="•"/>
            </a:pPr>
            <a:r>
              <a:rPr lang="en-GB" sz="1900" dirty="0" smtClean="0">
                <a:latin typeface="Arial" panose="020B0604020202020204" pitchFamily="34" charset="0"/>
                <a:cs typeface="Arial" panose="020B0604020202020204" pitchFamily="34" charset="0"/>
              </a:rPr>
              <a:t>This should be generic enough so that all of your pages can follow it</a:t>
            </a:r>
          </a:p>
          <a:p>
            <a:pPr marL="395288" lvl="1">
              <a:buClr>
                <a:srgbClr val="00B050"/>
              </a:buClr>
              <a:buFont typeface="Arial" panose="020B0604020202020204" pitchFamily="34" charset="0"/>
              <a:buChar char="•"/>
            </a:pPr>
            <a:r>
              <a:rPr lang="en-GB" sz="1900" dirty="0" smtClean="0">
                <a:latin typeface="Arial" panose="020B0604020202020204" pitchFamily="34" charset="0"/>
                <a:cs typeface="Arial" panose="020B0604020202020204" pitchFamily="34" charset="0"/>
              </a:rPr>
              <a:t>You need to detail everything </a:t>
            </a:r>
            <a:r>
              <a:rPr lang="en-GB" sz="1900" dirty="0" smtClean="0">
                <a:latin typeface="Arial" panose="020B0604020202020204" pitchFamily="34" charset="0"/>
                <a:cs typeface="Arial" panose="020B0604020202020204" pitchFamily="34" charset="0"/>
              </a:rPr>
              <a:t>that will be consistent on all pages, </a:t>
            </a:r>
            <a:r>
              <a:rPr lang="en-GB" sz="1900" dirty="0" smtClean="0">
                <a:latin typeface="Arial" panose="020B0604020202020204" pitchFamily="34" charset="0"/>
                <a:cs typeface="Arial" panose="020B0604020202020204" pitchFamily="34" charset="0"/>
              </a:rPr>
              <a:t>fonts, sizes, colours, background colours, accessibility options, site map, location of navigation system, </a:t>
            </a:r>
            <a:r>
              <a:rPr lang="en-GB" sz="1900" dirty="0" smtClean="0">
                <a:latin typeface="Arial" panose="020B0604020202020204" pitchFamily="34" charset="0"/>
                <a:cs typeface="Arial" panose="020B0604020202020204" pitchFamily="34" charset="0"/>
              </a:rPr>
              <a:t/>
            </a:r>
            <a:br>
              <a:rPr lang="en-GB" sz="1900" dirty="0" smtClean="0">
                <a:latin typeface="Arial" panose="020B0604020202020204" pitchFamily="34" charset="0"/>
                <a:cs typeface="Arial" panose="020B0604020202020204" pitchFamily="34" charset="0"/>
              </a:rPr>
            </a:br>
            <a:r>
              <a:rPr lang="en-GB" sz="1900" dirty="0" smtClean="0">
                <a:latin typeface="Arial" panose="020B0604020202020204" pitchFamily="34" charset="0"/>
                <a:cs typeface="Arial" panose="020B0604020202020204" pitchFamily="34" charset="0"/>
              </a:rPr>
              <a:t>logo</a:t>
            </a:r>
            <a:r>
              <a:rPr lang="en-GB" sz="1900" dirty="0" smtClean="0">
                <a:latin typeface="Arial" panose="020B0604020202020204" pitchFamily="34" charset="0"/>
                <a:cs typeface="Arial" panose="020B0604020202020204" pitchFamily="34" charset="0"/>
              </a:rPr>
              <a:t>, additional or external links</a:t>
            </a:r>
            <a:r>
              <a:rPr lang="en-GB" sz="1900" dirty="0" smtClean="0">
                <a:latin typeface="Arial" panose="020B0604020202020204" pitchFamily="34" charset="0"/>
                <a:cs typeface="Arial" panose="020B0604020202020204" pitchFamily="34" charset="0"/>
              </a:rPr>
              <a:t>.</a:t>
            </a:r>
            <a:endParaRPr lang="en-GB" sz="1900" dirty="0" smtClean="0">
              <a:latin typeface="Arial" panose="020B0604020202020204" pitchFamily="34" charset="0"/>
              <a:cs typeface="Arial" panose="020B0604020202020204" pitchFamily="34" charset="0"/>
            </a:endParaRPr>
          </a:p>
        </p:txBody>
      </p:sp>
      <p:sp>
        <p:nvSpPr>
          <p:cNvPr id="5" name="Rectangle 4"/>
          <p:cNvSpPr/>
          <p:nvPr/>
        </p:nvSpPr>
        <p:spPr>
          <a:xfrm>
            <a:off x="273774" y="3429000"/>
            <a:ext cx="4370234" cy="3139321"/>
          </a:xfrm>
          <a:prstGeom prst="rect">
            <a:avLst/>
          </a:prstGeom>
        </p:spPr>
        <p:txBody>
          <a:bodyPr wrap="square">
            <a:spAutoFit/>
          </a:bodyPr>
          <a:lstStyle/>
          <a:p>
            <a:pPr algn="ctr">
              <a:spcBef>
                <a:spcPts val="0"/>
              </a:spcBef>
            </a:pPr>
            <a:r>
              <a:rPr lang="en-GB" b="1" dirty="0" smtClean="0">
                <a:latin typeface="Arial" panose="020B0604020202020204" pitchFamily="34" charset="0"/>
                <a:cs typeface="Arial" panose="020B0604020202020204" pitchFamily="34" charset="0"/>
              </a:rPr>
              <a:t>House Style</a:t>
            </a:r>
          </a:p>
          <a:p>
            <a:pPr>
              <a:spcBef>
                <a:spcPts val="0"/>
              </a:spcBef>
            </a:pPr>
            <a:r>
              <a:rPr lang="en-GB" dirty="0" smtClean="0">
                <a:latin typeface="Arial" panose="020B0604020202020204" pitchFamily="34" charset="0"/>
                <a:cs typeface="Arial" panose="020B0604020202020204" pitchFamily="34" charset="0"/>
              </a:rPr>
              <a:t>Headings = Times new roman size 24</a:t>
            </a:r>
          </a:p>
          <a:p>
            <a:pPr>
              <a:spcBef>
                <a:spcPts val="0"/>
              </a:spcBef>
            </a:pPr>
            <a:r>
              <a:rPr lang="en-GB" dirty="0" smtClean="0">
                <a:latin typeface="Arial" panose="020B0604020202020204" pitchFamily="34" charset="0"/>
                <a:cs typeface="Arial" panose="020B0604020202020204" pitchFamily="34" charset="0"/>
              </a:rPr>
              <a:t>Subheading = Times new roman size 20</a:t>
            </a:r>
          </a:p>
          <a:p>
            <a:pPr>
              <a:spcBef>
                <a:spcPts val="0"/>
              </a:spcBef>
            </a:pPr>
            <a:r>
              <a:rPr lang="en-GB" dirty="0" smtClean="0">
                <a:latin typeface="Arial" panose="020B0604020202020204" pitchFamily="34" charset="0"/>
                <a:cs typeface="Arial" panose="020B0604020202020204" pitchFamily="34" charset="0"/>
              </a:rPr>
              <a:t>Text = Times new roman size 14</a:t>
            </a:r>
          </a:p>
          <a:p>
            <a:pPr>
              <a:spcBef>
                <a:spcPts val="0"/>
              </a:spcBef>
            </a:pPr>
            <a:r>
              <a:rPr lang="en-GB" dirty="0" smtClean="0">
                <a:latin typeface="Arial" panose="020B0604020202020204" pitchFamily="34" charset="0"/>
                <a:cs typeface="Arial" panose="020B0604020202020204" pitchFamily="34" charset="0"/>
              </a:rPr>
              <a:t>All Text colour = black</a:t>
            </a:r>
          </a:p>
          <a:p>
            <a:pPr>
              <a:spcBef>
                <a:spcPts val="0"/>
              </a:spcBef>
            </a:pPr>
            <a:r>
              <a:rPr lang="en-GB" dirty="0" smtClean="0">
                <a:latin typeface="Arial" panose="020B0604020202020204" pitchFamily="34" charset="0"/>
                <a:cs typeface="Arial" panose="020B0604020202020204" pitchFamily="34" charset="0"/>
              </a:rPr>
              <a:t>Page colour = White</a:t>
            </a:r>
          </a:p>
          <a:p>
            <a:pPr>
              <a:spcBef>
                <a:spcPts val="0"/>
              </a:spcBef>
            </a:pPr>
            <a:r>
              <a:rPr lang="en-GB" b="1" dirty="0" smtClean="0">
                <a:solidFill>
                  <a:srgbClr val="FF0000"/>
                </a:solidFill>
                <a:latin typeface="Arial" panose="020B0604020202020204" pitchFamily="34" charset="0"/>
                <a:cs typeface="Arial" panose="020B0604020202020204" pitchFamily="34" charset="0"/>
              </a:rPr>
              <a:t>D1.3 </a:t>
            </a:r>
            <a:r>
              <a:rPr lang="en-GB" b="1" dirty="0" smtClean="0">
                <a:solidFill>
                  <a:srgbClr val="FF0000"/>
                </a:solidFill>
                <a:latin typeface="Arial" panose="020B0604020202020204" pitchFamily="34" charset="0"/>
                <a:cs typeface="Arial" panose="020B0604020202020204" pitchFamily="34" charset="0"/>
              </a:rPr>
              <a:t>– Task </a:t>
            </a:r>
            <a:r>
              <a:rPr lang="en-GB" b="1" dirty="0" smtClean="0">
                <a:solidFill>
                  <a:srgbClr val="FF0000"/>
                </a:solidFill>
                <a:latin typeface="Arial" panose="020B0604020202020204" pitchFamily="34" charset="0"/>
                <a:cs typeface="Arial" panose="020B0604020202020204" pitchFamily="34" charset="0"/>
              </a:rPr>
              <a:t>08 </a:t>
            </a:r>
            <a:r>
              <a:rPr lang="en-GB" b="1" dirty="0" smtClean="0">
                <a:solidFill>
                  <a:srgbClr val="FF0000"/>
                </a:solidFill>
                <a:latin typeface="Arial" panose="020B0604020202020204" pitchFamily="34" charset="0"/>
                <a:cs typeface="Arial" panose="020B0604020202020204" pitchFamily="34" charset="0"/>
              </a:rPr>
              <a:t>- </a:t>
            </a:r>
            <a:r>
              <a:rPr lang="en-GB" dirty="0" smtClean="0">
                <a:solidFill>
                  <a:srgbClr val="FF0000"/>
                </a:solidFill>
                <a:latin typeface="Arial" panose="020B0604020202020204" pitchFamily="34" charset="0"/>
                <a:cs typeface="Arial" panose="020B0604020202020204" pitchFamily="34" charset="0"/>
              </a:rPr>
              <a:t>Justify </a:t>
            </a:r>
            <a:r>
              <a:rPr lang="en-GB" dirty="0">
                <a:solidFill>
                  <a:srgbClr val="FF0000"/>
                </a:solidFill>
                <a:latin typeface="Arial" panose="020B0604020202020204" pitchFamily="34" charset="0"/>
                <a:cs typeface="Arial" panose="020B0604020202020204" pitchFamily="34" charset="0"/>
              </a:rPr>
              <a:t>the house style for your </a:t>
            </a:r>
            <a:r>
              <a:rPr lang="en-GB" dirty="0" smtClean="0">
                <a:solidFill>
                  <a:srgbClr val="FF0000"/>
                </a:solidFill>
                <a:latin typeface="Arial" panose="020B0604020202020204" pitchFamily="34" charset="0"/>
                <a:cs typeface="Arial" panose="020B0604020202020204" pitchFamily="34" charset="0"/>
              </a:rPr>
              <a:t>website </a:t>
            </a:r>
            <a:r>
              <a:rPr lang="en-US" dirty="0">
                <a:solidFill>
                  <a:srgbClr val="FF0000"/>
                </a:solidFill>
                <a:latin typeface="Arial" panose="020B0604020202020204" pitchFamily="34" charset="0"/>
                <a:cs typeface="Arial" panose="020B0604020202020204" pitchFamily="34" charset="0"/>
              </a:rPr>
              <a:t>based upon the client’s needs, specifying what requirements will be met and reasons why you have chosen this.</a:t>
            </a:r>
          </a:p>
        </p:txBody>
      </p:sp>
      <p:grpSp>
        <p:nvGrpSpPr>
          <p:cNvPr id="6" name="Group 5"/>
          <p:cNvGrpSpPr/>
          <p:nvPr/>
        </p:nvGrpSpPr>
        <p:grpSpPr>
          <a:xfrm>
            <a:off x="4713736" y="2514382"/>
            <a:ext cx="4250752" cy="4131577"/>
            <a:chOff x="4857752" y="2658398"/>
            <a:chExt cx="4250752" cy="4131577"/>
          </a:xfrm>
        </p:grpSpPr>
        <p:grpSp>
          <p:nvGrpSpPr>
            <p:cNvPr id="38" name="Group 37"/>
            <p:cNvGrpSpPr/>
            <p:nvPr/>
          </p:nvGrpSpPr>
          <p:grpSpPr>
            <a:xfrm>
              <a:off x="4857752" y="3000372"/>
              <a:ext cx="4250752" cy="3072604"/>
              <a:chOff x="285720" y="3067052"/>
              <a:chExt cx="4250752" cy="3072604"/>
            </a:xfrm>
          </p:grpSpPr>
          <p:sp>
            <p:nvSpPr>
              <p:cNvPr id="7" name="Rectangle 8"/>
              <p:cNvSpPr>
                <a:spLocks noChangeArrowheads="1"/>
              </p:cNvSpPr>
              <p:nvPr/>
            </p:nvSpPr>
            <p:spPr bwMode="auto">
              <a:xfrm>
                <a:off x="285720" y="3071810"/>
                <a:ext cx="4105275" cy="3067051"/>
              </a:xfrm>
              <a:prstGeom prst="rect">
                <a:avLst/>
              </a:prstGeom>
              <a:solidFill>
                <a:schemeClr val="accent1"/>
              </a:solidFill>
              <a:ln w="9525">
                <a:solidFill>
                  <a:schemeClr val="tx1"/>
                </a:solidFill>
                <a:miter lim="800000"/>
                <a:headEnd/>
                <a:tailEnd/>
              </a:ln>
            </p:spPr>
            <p:txBody>
              <a:bodyPr wrap="none" anchor="ctr"/>
              <a:lstStyle/>
              <a:p>
                <a:endParaRPr lang="en-US">
                  <a:latin typeface="Calibri" pitchFamily="34" charset="0"/>
                  <a:cs typeface="Calibri" pitchFamily="34" charset="0"/>
                </a:endParaRPr>
              </a:p>
            </p:txBody>
          </p:sp>
          <p:sp>
            <p:nvSpPr>
              <p:cNvPr id="8" name="Rectangle 9"/>
              <p:cNvSpPr>
                <a:spLocks noChangeArrowheads="1"/>
              </p:cNvSpPr>
              <p:nvPr/>
            </p:nvSpPr>
            <p:spPr bwMode="auto">
              <a:xfrm>
                <a:off x="358744" y="4216305"/>
                <a:ext cx="784231" cy="360363"/>
              </a:xfrm>
              <a:prstGeom prst="rect">
                <a:avLst/>
              </a:prstGeom>
              <a:solidFill>
                <a:schemeClr val="accent1"/>
              </a:solidFill>
              <a:ln w="9525">
                <a:solidFill>
                  <a:schemeClr val="tx1"/>
                </a:solidFill>
                <a:miter lim="800000"/>
                <a:headEnd/>
                <a:tailEnd/>
              </a:ln>
            </p:spPr>
            <p:txBody>
              <a:bodyPr wrap="none" anchor="ctr"/>
              <a:lstStyle/>
              <a:p>
                <a:pPr algn="ctr"/>
                <a:r>
                  <a:rPr lang="en-GB" sz="1200" dirty="0" smtClean="0">
                    <a:latin typeface="Calibri" pitchFamily="34" charset="0"/>
                    <a:cs typeface="Calibri" pitchFamily="34" charset="0"/>
                  </a:rPr>
                  <a:t>Link to ?</a:t>
                </a:r>
                <a:endParaRPr lang="en-GB" sz="1200" dirty="0">
                  <a:latin typeface="Calibri" pitchFamily="34" charset="0"/>
                  <a:cs typeface="Calibri" pitchFamily="34" charset="0"/>
                </a:endParaRPr>
              </a:p>
            </p:txBody>
          </p:sp>
          <p:sp>
            <p:nvSpPr>
              <p:cNvPr id="9" name="Text Box 10"/>
              <p:cNvSpPr txBox="1">
                <a:spLocks noChangeArrowheads="1"/>
              </p:cNvSpPr>
              <p:nvPr/>
            </p:nvSpPr>
            <p:spPr bwMode="auto">
              <a:xfrm>
                <a:off x="285720" y="3863974"/>
                <a:ext cx="1042988" cy="366713"/>
              </a:xfrm>
              <a:prstGeom prst="rect">
                <a:avLst/>
              </a:prstGeom>
              <a:noFill/>
              <a:ln w="9525">
                <a:noFill/>
                <a:miter lim="800000"/>
                <a:headEnd/>
                <a:tailEnd/>
              </a:ln>
            </p:spPr>
            <p:txBody>
              <a:bodyPr>
                <a:spAutoFit/>
              </a:bodyPr>
              <a:lstStyle/>
              <a:p>
                <a:pPr>
                  <a:spcBef>
                    <a:spcPct val="50000"/>
                  </a:spcBef>
                </a:pPr>
                <a:r>
                  <a:rPr lang="en-GB">
                    <a:latin typeface="Calibri" pitchFamily="34" charset="0"/>
                    <a:cs typeface="Calibri" pitchFamily="34" charset="0"/>
                  </a:rPr>
                  <a:t>Links</a:t>
                </a:r>
              </a:p>
            </p:txBody>
          </p:sp>
          <p:sp>
            <p:nvSpPr>
              <p:cNvPr id="10" name="Line 11"/>
              <p:cNvSpPr>
                <a:spLocks noChangeShapeType="1"/>
              </p:cNvSpPr>
              <p:nvPr/>
            </p:nvSpPr>
            <p:spPr bwMode="auto">
              <a:xfrm flipH="1">
                <a:off x="285720" y="3781432"/>
                <a:ext cx="4105275" cy="0"/>
              </a:xfrm>
              <a:prstGeom prst="line">
                <a:avLst/>
              </a:prstGeom>
              <a:noFill/>
              <a:ln w="9525">
                <a:solidFill>
                  <a:schemeClr val="tx1"/>
                </a:solidFill>
                <a:round/>
                <a:headEnd/>
                <a:tailEnd/>
              </a:ln>
            </p:spPr>
            <p:txBody>
              <a:bodyPr/>
              <a:lstStyle/>
              <a:p>
                <a:endParaRPr lang="en-US">
                  <a:latin typeface="Calibri" pitchFamily="34" charset="0"/>
                  <a:cs typeface="Calibri" pitchFamily="34" charset="0"/>
                </a:endParaRPr>
              </a:p>
            </p:txBody>
          </p:sp>
          <p:sp>
            <p:nvSpPr>
              <p:cNvPr id="11" name="Rectangle 12"/>
              <p:cNvSpPr>
                <a:spLocks noChangeArrowheads="1"/>
              </p:cNvSpPr>
              <p:nvPr/>
            </p:nvSpPr>
            <p:spPr bwMode="auto">
              <a:xfrm>
                <a:off x="301581" y="3067052"/>
                <a:ext cx="912833" cy="714380"/>
              </a:xfrm>
              <a:prstGeom prst="rect">
                <a:avLst/>
              </a:prstGeom>
              <a:noFill/>
              <a:ln w="9525">
                <a:solidFill>
                  <a:schemeClr val="tx1"/>
                </a:solidFill>
                <a:round/>
                <a:headEnd/>
                <a:tailEnd/>
              </a:ln>
            </p:spPr>
            <p:txBody>
              <a:bodyPr anchor="ctr"/>
              <a:lstStyle/>
              <a:p>
                <a:pPr algn="ctr"/>
                <a:r>
                  <a:rPr lang="en-GB" dirty="0" smtClean="0">
                    <a:latin typeface="Calibri" pitchFamily="34" charset="0"/>
                    <a:cs typeface="Calibri" pitchFamily="34" charset="0"/>
                  </a:rPr>
                  <a:t>LOGO</a:t>
                </a:r>
                <a:endParaRPr lang="en-GB" dirty="0">
                  <a:latin typeface="Calibri" pitchFamily="34" charset="0"/>
                  <a:cs typeface="Calibri" pitchFamily="34" charset="0"/>
                </a:endParaRPr>
              </a:p>
            </p:txBody>
          </p:sp>
          <p:sp>
            <p:nvSpPr>
              <p:cNvPr id="12" name="Rectangle 14"/>
              <p:cNvSpPr>
                <a:spLocks noChangeArrowheads="1"/>
              </p:cNvSpPr>
              <p:nvPr/>
            </p:nvSpPr>
            <p:spPr bwMode="auto">
              <a:xfrm>
                <a:off x="358744" y="4719542"/>
                <a:ext cx="784231" cy="360363"/>
              </a:xfrm>
              <a:prstGeom prst="rect">
                <a:avLst/>
              </a:prstGeom>
              <a:solidFill>
                <a:schemeClr val="accent1"/>
              </a:solidFill>
              <a:ln w="9525">
                <a:solidFill>
                  <a:schemeClr val="tx1"/>
                </a:solidFill>
                <a:miter lim="800000"/>
                <a:headEnd/>
                <a:tailEnd/>
              </a:ln>
            </p:spPr>
            <p:txBody>
              <a:bodyPr wrap="none" anchor="ctr"/>
              <a:lstStyle/>
              <a:p>
                <a:pPr algn="ctr"/>
                <a:r>
                  <a:rPr lang="en-GB" sz="1200" dirty="0" smtClean="0">
                    <a:latin typeface="Calibri" pitchFamily="34" charset="0"/>
                    <a:cs typeface="Calibri" pitchFamily="34" charset="0"/>
                  </a:rPr>
                  <a:t>Link to ?</a:t>
                </a:r>
                <a:endParaRPr lang="en-GB" sz="1200" dirty="0">
                  <a:latin typeface="Calibri" pitchFamily="34" charset="0"/>
                  <a:cs typeface="Calibri" pitchFamily="34" charset="0"/>
                </a:endParaRPr>
              </a:p>
            </p:txBody>
          </p:sp>
          <p:sp>
            <p:nvSpPr>
              <p:cNvPr id="13" name="Rectangle 15"/>
              <p:cNvSpPr>
                <a:spLocks noChangeArrowheads="1"/>
              </p:cNvSpPr>
              <p:nvPr/>
            </p:nvSpPr>
            <p:spPr bwMode="auto">
              <a:xfrm>
                <a:off x="358744" y="5224367"/>
                <a:ext cx="784231" cy="360363"/>
              </a:xfrm>
              <a:prstGeom prst="rect">
                <a:avLst/>
              </a:prstGeom>
              <a:solidFill>
                <a:schemeClr val="accent1"/>
              </a:solidFill>
              <a:ln w="9525">
                <a:solidFill>
                  <a:schemeClr val="tx1"/>
                </a:solidFill>
                <a:miter lim="800000"/>
                <a:headEnd/>
                <a:tailEnd/>
              </a:ln>
            </p:spPr>
            <p:txBody>
              <a:bodyPr wrap="none" anchor="ctr"/>
              <a:lstStyle/>
              <a:p>
                <a:pPr algn="ctr"/>
                <a:r>
                  <a:rPr lang="en-GB" sz="1400" dirty="0" smtClean="0">
                    <a:latin typeface="Calibri" pitchFamily="34" charset="0"/>
                    <a:cs typeface="Calibri" pitchFamily="34" charset="0"/>
                  </a:rPr>
                  <a:t>Link to ?</a:t>
                </a:r>
                <a:endParaRPr lang="en-GB" sz="1400" dirty="0">
                  <a:latin typeface="Calibri" pitchFamily="34" charset="0"/>
                  <a:cs typeface="Calibri" pitchFamily="34" charset="0"/>
                </a:endParaRPr>
              </a:p>
            </p:txBody>
          </p:sp>
          <p:sp>
            <p:nvSpPr>
              <p:cNvPr id="14" name="Text Box 16"/>
              <p:cNvSpPr txBox="1">
                <a:spLocks noChangeArrowheads="1"/>
              </p:cNvSpPr>
              <p:nvPr/>
            </p:nvSpPr>
            <p:spPr bwMode="auto">
              <a:xfrm>
                <a:off x="1593810" y="3176891"/>
                <a:ext cx="2714644" cy="461665"/>
              </a:xfrm>
              <a:prstGeom prst="rect">
                <a:avLst/>
              </a:prstGeom>
              <a:noFill/>
              <a:ln w="9525">
                <a:noFill/>
                <a:miter lim="800000"/>
                <a:headEnd/>
                <a:tailEnd/>
              </a:ln>
            </p:spPr>
            <p:txBody>
              <a:bodyPr wrap="square">
                <a:spAutoFit/>
              </a:bodyPr>
              <a:lstStyle/>
              <a:p>
                <a:pPr>
                  <a:spcBef>
                    <a:spcPct val="50000"/>
                  </a:spcBef>
                </a:pPr>
                <a:r>
                  <a:rPr lang="en-GB" sz="2400" dirty="0" smtClean="0">
                    <a:latin typeface="Calibri" pitchFamily="34" charset="0"/>
                    <a:cs typeface="Calibri" pitchFamily="34" charset="0"/>
                  </a:rPr>
                  <a:t>Heading, FSC</a:t>
                </a:r>
                <a:endParaRPr lang="en-GB" sz="2400" dirty="0">
                  <a:latin typeface="Calibri" pitchFamily="34" charset="0"/>
                  <a:cs typeface="Calibri" pitchFamily="34" charset="0"/>
                </a:endParaRPr>
              </a:p>
            </p:txBody>
          </p:sp>
          <p:sp>
            <p:nvSpPr>
              <p:cNvPr id="15" name="Text Box 18"/>
              <p:cNvSpPr txBox="1">
                <a:spLocks noChangeArrowheads="1"/>
              </p:cNvSpPr>
              <p:nvPr/>
            </p:nvSpPr>
            <p:spPr bwMode="auto">
              <a:xfrm>
                <a:off x="1236620" y="3781432"/>
                <a:ext cx="2376488" cy="366713"/>
              </a:xfrm>
              <a:prstGeom prst="rect">
                <a:avLst/>
              </a:prstGeom>
              <a:noFill/>
              <a:ln w="9525">
                <a:noFill/>
                <a:miter lim="800000"/>
                <a:headEnd/>
                <a:tailEnd/>
              </a:ln>
            </p:spPr>
            <p:txBody>
              <a:bodyPr>
                <a:spAutoFit/>
              </a:bodyPr>
              <a:lstStyle/>
              <a:p>
                <a:pPr>
                  <a:spcBef>
                    <a:spcPct val="50000"/>
                  </a:spcBef>
                </a:pPr>
                <a:r>
                  <a:rPr lang="en-GB" dirty="0" smtClean="0">
                    <a:latin typeface="Calibri" pitchFamily="34" charset="0"/>
                    <a:cs typeface="Calibri" pitchFamily="34" charset="0"/>
                  </a:rPr>
                  <a:t>Subheading, FSC</a:t>
                </a:r>
                <a:endParaRPr lang="en-GB" dirty="0">
                  <a:latin typeface="Calibri" pitchFamily="34" charset="0"/>
                  <a:cs typeface="Calibri" pitchFamily="34" charset="0"/>
                </a:endParaRPr>
              </a:p>
            </p:txBody>
          </p:sp>
          <p:sp>
            <p:nvSpPr>
              <p:cNvPr id="16" name="Rectangle 19"/>
              <p:cNvSpPr>
                <a:spLocks noChangeArrowheads="1"/>
              </p:cNvSpPr>
              <p:nvPr/>
            </p:nvSpPr>
            <p:spPr bwMode="auto">
              <a:xfrm>
                <a:off x="358744" y="5727605"/>
                <a:ext cx="784231" cy="360363"/>
              </a:xfrm>
              <a:prstGeom prst="rect">
                <a:avLst/>
              </a:prstGeom>
              <a:solidFill>
                <a:schemeClr val="accent1"/>
              </a:solidFill>
              <a:ln w="9525">
                <a:solidFill>
                  <a:schemeClr val="tx1"/>
                </a:solidFill>
                <a:miter lim="800000"/>
                <a:headEnd/>
                <a:tailEnd/>
              </a:ln>
            </p:spPr>
            <p:txBody>
              <a:bodyPr wrap="none" anchor="ctr"/>
              <a:lstStyle/>
              <a:p>
                <a:pPr algn="ctr"/>
                <a:r>
                  <a:rPr lang="en-GB" sz="1200" dirty="0" smtClean="0">
                    <a:latin typeface="Calibri" pitchFamily="34" charset="0"/>
                    <a:cs typeface="Calibri" pitchFamily="34" charset="0"/>
                  </a:rPr>
                  <a:t>Link to ?</a:t>
                </a:r>
                <a:endParaRPr lang="en-GB" sz="1200" dirty="0">
                  <a:latin typeface="Calibri" pitchFamily="34" charset="0"/>
                  <a:cs typeface="Calibri" pitchFamily="34" charset="0"/>
                </a:endParaRPr>
              </a:p>
            </p:txBody>
          </p:sp>
          <p:cxnSp>
            <p:nvCxnSpPr>
              <p:cNvPr id="17" name="Straight Connector 16"/>
              <p:cNvCxnSpPr/>
              <p:nvPr/>
            </p:nvCxnSpPr>
            <p:spPr>
              <a:xfrm>
                <a:off x="1236620" y="4138622"/>
                <a:ext cx="3143272" cy="1588"/>
              </a:xfrm>
              <a:prstGeom prst="line">
                <a:avLst/>
              </a:prstGeom>
              <a:noFill/>
              <a:ln w="9525">
                <a:solidFill>
                  <a:schemeClr val="tx1"/>
                </a:solidFill>
                <a:round/>
                <a:headEnd/>
                <a:tailEnd/>
              </a:ln>
            </p:spPr>
          </p:cxnSp>
          <p:cxnSp>
            <p:nvCxnSpPr>
              <p:cNvPr id="18" name="Straight Connector 17"/>
              <p:cNvCxnSpPr/>
              <p:nvPr/>
            </p:nvCxnSpPr>
            <p:spPr>
              <a:xfrm>
                <a:off x="1236620" y="4708538"/>
                <a:ext cx="3143272" cy="1588"/>
              </a:xfrm>
              <a:prstGeom prst="line">
                <a:avLst/>
              </a:prstGeom>
              <a:noFill/>
              <a:ln w="9525">
                <a:solidFill>
                  <a:schemeClr val="tx1"/>
                </a:solidFill>
                <a:round/>
                <a:headEnd/>
                <a:tailEnd/>
              </a:ln>
            </p:spPr>
          </p:cxnSp>
          <p:cxnSp>
            <p:nvCxnSpPr>
              <p:cNvPr id="19" name="Straight Connector 18"/>
              <p:cNvCxnSpPr/>
              <p:nvPr/>
            </p:nvCxnSpPr>
            <p:spPr>
              <a:xfrm>
                <a:off x="1236620" y="5208604"/>
                <a:ext cx="3143272" cy="1588"/>
              </a:xfrm>
              <a:prstGeom prst="line">
                <a:avLst/>
              </a:prstGeom>
              <a:noFill/>
              <a:ln w="9525">
                <a:solidFill>
                  <a:schemeClr val="tx1"/>
                </a:solidFill>
                <a:round/>
                <a:headEnd/>
                <a:tailEnd/>
              </a:ln>
            </p:spPr>
          </p:cxnSp>
          <p:cxnSp>
            <p:nvCxnSpPr>
              <p:cNvPr id="20" name="Straight Connector 19"/>
              <p:cNvCxnSpPr/>
              <p:nvPr/>
            </p:nvCxnSpPr>
            <p:spPr>
              <a:xfrm>
                <a:off x="1214414" y="5710258"/>
                <a:ext cx="3143272" cy="1588"/>
              </a:xfrm>
              <a:prstGeom prst="line">
                <a:avLst/>
              </a:prstGeom>
              <a:noFill/>
              <a:ln w="9525">
                <a:solidFill>
                  <a:schemeClr val="tx1"/>
                </a:solidFill>
                <a:round/>
                <a:headEnd/>
                <a:tailEnd/>
              </a:ln>
            </p:spPr>
          </p:cxnSp>
          <p:cxnSp>
            <p:nvCxnSpPr>
              <p:cNvPr id="21" name="Straight Connector 20"/>
              <p:cNvCxnSpPr/>
              <p:nvPr/>
            </p:nvCxnSpPr>
            <p:spPr>
              <a:xfrm rot="5400000">
                <a:off x="1715274" y="4924440"/>
                <a:ext cx="1570842" cy="794"/>
              </a:xfrm>
              <a:prstGeom prst="line">
                <a:avLst/>
              </a:prstGeom>
              <a:noFill/>
              <a:ln w="9525">
                <a:solidFill>
                  <a:schemeClr val="tx1"/>
                </a:solidFill>
                <a:round/>
                <a:headEnd/>
                <a:tailEnd/>
              </a:ln>
            </p:spPr>
          </p:cxnSp>
          <p:cxnSp>
            <p:nvCxnSpPr>
              <p:cNvPr id="22" name="Straight Connector 21"/>
              <p:cNvCxnSpPr/>
              <p:nvPr/>
            </p:nvCxnSpPr>
            <p:spPr>
              <a:xfrm rot="5400000">
                <a:off x="36096" y="4959750"/>
                <a:ext cx="2357430" cy="794"/>
              </a:xfrm>
              <a:prstGeom prst="line">
                <a:avLst/>
              </a:prstGeom>
              <a:noFill/>
              <a:ln w="9525">
                <a:solidFill>
                  <a:schemeClr val="tx1"/>
                </a:solidFill>
                <a:round/>
                <a:headEnd/>
                <a:tailEnd/>
              </a:ln>
            </p:spPr>
          </p:cxnSp>
          <p:sp>
            <p:nvSpPr>
              <p:cNvPr id="23" name="TextBox 22"/>
              <p:cNvSpPr txBox="1"/>
              <p:nvPr/>
            </p:nvSpPr>
            <p:spPr>
              <a:xfrm>
                <a:off x="1214414" y="4214818"/>
                <a:ext cx="1285884" cy="430887"/>
              </a:xfrm>
              <a:prstGeom prst="rect">
                <a:avLst/>
              </a:prstGeom>
              <a:noFill/>
            </p:spPr>
            <p:txBody>
              <a:bodyPr wrap="square" rtlCol="0">
                <a:spAutoFit/>
              </a:bodyPr>
              <a:lstStyle/>
              <a:p>
                <a:r>
                  <a:rPr lang="en-GB" sz="1100" dirty="0" smtClean="0">
                    <a:latin typeface="Calibri" pitchFamily="34" charset="0"/>
                    <a:cs typeface="Calibri" pitchFamily="34" charset="0"/>
                  </a:rPr>
                  <a:t>Multimedia component</a:t>
                </a:r>
                <a:endParaRPr lang="en-US" sz="1100" dirty="0">
                  <a:latin typeface="Calibri" pitchFamily="34" charset="0"/>
                  <a:cs typeface="Calibri" pitchFamily="34" charset="0"/>
                </a:endParaRPr>
              </a:p>
            </p:txBody>
          </p:sp>
          <p:cxnSp>
            <p:nvCxnSpPr>
              <p:cNvPr id="26" name="Straight Connector 25"/>
              <p:cNvCxnSpPr/>
              <p:nvPr/>
            </p:nvCxnSpPr>
            <p:spPr>
              <a:xfrm rot="5400000">
                <a:off x="2857885" y="4924043"/>
                <a:ext cx="1571636" cy="794"/>
              </a:xfrm>
              <a:prstGeom prst="line">
                <a:avLst/>
              </a:prstGeom>
              <a:noFill/>
              <a:ln w="9525">
                <a:solidFill>
                  <a:schemeClr val="tx1"/>
                </a:solidFill>
                <a:round/>
                <a:headEnd/>
                <a:tailEnd/>
              </a:ln>
            </p:spPr>
          </p:cxnSp>
          <p:sp>
            <p:nvSpPr>
              <p:cNvPr id="27" name="TextBox 26"/>
              <p:cNvSpPr txBox="1"/>
              <p:nvPr/>
            </p:nvSpPr>
            <p:spPr>
              <a:xfrm>
                <a:off x="3679216" y="4167522"/>
                <a:ext cx="857256" cy="261610"/>
              </a:xfrm>
              <a:prstGeom prst="rect">
                <a:avLst/>
              </a:prstGeom>
              <a:noFill/>
            </p:spPr>
            <p:txBody>
              <a:bodyPr wrap="square" rtlCol="0">
                <a:spAutoFit/>
              </a:bodyPr>
              <a:lstStyle/>
              <a:p>
                <a:r>
                  <a:rPr lang="en-GB" sz="1100" dirty="0" smtClean="0">
                    <a:latin typeface="Calibri" pitchFamily="34" charset="0"/>
                    <a:cs typeface="Calibri" pitchFamily="34" charset="0"/>
                  </a:rPr>
                  <a:t>Text,, FSC</a:t>
                </a:r>
                <a:endParaRPr lang="en-US" sz="1100" dirty="0">
                  <a:latin typeface="Calibri" pitchFamily="34" charset="0"/>
                  <a:cs typeface="Calibri" pitchFamily="34" charset="0"/>
                </a:endParaRPr>
              </a:p>
            </p:txBody>
          </p:sp>
          <p:sp>
            <p:nvSpPr>
              <p:cNvPr id="28" name="TextBox 27"/>
              <p:cNvSpPr txBox="1"/>
              <p:nvPr/>
            </p:nvSpPr>
            <p:spPr>
              <a:xfrm>
                <a:off x="3643306" y="4739026"/>
                <a:ext cx="857256" cy="261610"/>
              </a:xfrm>
              <a:prstGeom prst="rect">
                <a:avLst/>
              </a:prstGeom>
              <a:noFill/>
            </p:spPr>
            <p:txBody>
              <a:bodyPr wrap="square" rtlCol="0">
                <a:spAutoFit/>
              </a:bodyPr>
              <a:lstStyle/>
              <a:p>
                <a:r>
                  <a:rPr lang="en-GB" sz="1100" dirty="0" smtClean="0">
                    <a:latin typeface="Calibri" pitchFamily="34" charset="0"/>
                    <a:cs typeface="Calibri" pitchFamily="34" charset="0"/>
                  </a:rPr>
                  <a:t>Text, FSC</a:t>
                </a:r>
                <a:endParaRPr lang="en-US" sz="1100" dirty="0">
                  <a:latin typeface="Calibri" pitchFamily="34" charset="0"/>
                  <a:cs typeface="Calibri" pitchFamily="34" charset="0"/>
                </a:endParaRPr>
              </a:p>
            </p:txBody>
          </p:sp>
          <p:sp>
            <p:nvSpPr>
              <p:cNvPr id="29" name="TextBox 28"/>
              <p:cNvSpPr txBox="1"/>
              <p:nvPr/>
            </p:nvSpPr>
            <p:spPr>
              <a:xfrm>
                <a:off x="3643306" y="5207933"/>
                <a:ext cx="857256" cy="261610"/>
              </a:xfrm>
              <a:prstGeom prst="rect">
                <a:avLst/>
              </a:prstGeom>
              <a:noFill/>
            </p:spPr>
            <p:txBody>
              <a:bodyPr wrap="square" rtlCol="0">
                <a:spAutoFit/>
              </a:bodyPr>
              <a:lstStyle/>
              <a:p>
                <a:r>
                  <a:rPr lang="en-GB" sz="1100" dirty="0" smtClean="0">
                    <a:latin typeface="Calibri" pitchFamily="34" charset="0"/>
                    <a:cs typeface="Calibri" pitchFamily="34" charset="0"/>
                  </a:rPr>
                  <a:t>Text, FSC</a:t>
                </a:r>
                <a:endParaRPr lang="en-US" sz="1100" dirty="0">
                  <a:latin typeface="Calibri" pitchFamily="34" charset="0"/>
                  <a:cs typeface="Calibri" pitchFamily="34" charset="0"/>
                </a:endParaRPr>
              </a:p>
            </p:txBody>
          </p:sp>
          <p:cxnSp>
            <p:nvCxnSpPr>
              <p:cNvPr id="30" name="Straight Connector 29"/>
              <p:cNvCxnSpPr/>
              <p:nvPr/>
            </p:nvCxnSpPr>
            <p:spPr>
              <a:xfrm rot="5400000">
                <a:off x="2570954" y="5924560"/>
                <a:ext cx="428604" cy="1588"/>
              </a:xfrm>
              <a:prstGeom prst="line">
                <a:avLst/>
              </a:prstGeom>
              <a:noFill/>
              <a:ln w="9525">
                <a:solidFill>
                  <a:schemeClr val="tx1"/>
                </a:solidFill>
                <a:round/>
                <a:headEnd/>
                <a:tailEnd/>
              </a:ln>
            </p:spPr>
          </p:cxnSp>
          <p:sp>
            <p:nvSpPr>
              <p:cNvPr id="31" name="TextBox 30"/>
              <p:cNvSpPr txBox="1"/>
              <p:nvPr/>
            </p:nvSpPr>
            <p:spPr>
              <a:xfrm>
                <a:off x="1214414" y="5707975"/>
                <a:ext cx="1643074" cy="369332"/>
              </a:xfrm>
              <a:prstGeom prst="rect">
                <a:avLst/>
              </a:prstGeom>
              <a:noFill/>
            </p:spPr>
            <p:txBody>
              <a:bodyPr wrap="square" rtlCol="0">
                <a:spAutoFit/>
              </a:bodyPr>
              <a:lstStyle/>
              <a:p>
                <a:r>
                  <a:rPr lang="en-GB" sz="900" dirty="0" smtClean="0">
                    <a:latin typeface="Calibri" pitchFamily="34" charset="0"/>
                    <a:cs typeface="Calibri" pitchFamily="34" charset="0"/>
                  </a:rPr>
                  <a:t>Email links</a:t>
                </a:r>
              </a:p>
              <a:p>
                <a:endParaRPr lang="en-US" sz="900" dirty="0">
                  <a:latin typeface="Calibri" pitchFamily="34" charset="0"/>
                  <a:cs typeface="Calibri" pitchFamily="34" charset="0"/>
                </a:endParaRPr>
              </a:p>
            </p:txBody>
          </p:sp>
          <p:sp>
            <p:nvSpPr>
              <p:cNvPr id="32" name="TextBox 31"/>
              <p:cNvSpPr txBox="1"/>
              <p:nvPr/>
            </p:nvSpPr>
            <p:spPr>
              <a:xfrm>
                <a:off x="2857488" y="5698116"/>
                <a:ext cx="1643074" cy="230832"/>
              </a:xfrm>
              <a:prstGeom prst="rect">
                <a:avLst/>
              </a:prstGeom>
              <a:noFill/>
            </p:spPr>
            <p:txBody>
              <a:bodyPr wrap="square" rtlCol="0">
                <a:spAutoFit/>
              </a:bodyPr>
              <a:lstStyle/>
              <a:p>
                <a:r>
                  <a:rPr lang="en-GB" sz="900" dirty="0" smtClean="0">
                    <a:latin typeface="Calibri" pitchFamily="34" charset="0"/>
                    <a:cs typeface="Calibri" pitchFamily="34" charset="0"/>
                  </a:rPr>
                  <a:t>External link , FSC</a:t>
                </a:r>
                <a:endParaRPr lang="en-US" sz="900" dirty="0">
                  <a:latin typeface="Calibri" pitchFamily="34" charset="0"/>
                  <a:cs typeface="Calibri" pitchFamily="34" charset="0"/>
                </a:endParaRPr>
              </a:p>
            </p:txBody>
          </p:sp>
          <p:sp>
            <p:nvSpPr>
              <p:cNvPr id="33" name="TextBox 32"/>
              <p:cNvSpPr txBox="1"/>
              <p:nvPr/>
            </p:nvSpPr>
            <p:spPr>
              <a:xfrm>
                <a:off x="2500298" y="4175198"/>
                <a:ext cx="1143008" cy="261610"/>
              </a:xfrm>
              <a:prstGeom prst="rect">
                <a:avLst/>
              </a:prstGeom>
              <a:noFill/>
            </p:spPr>
            <p:txBody>
              <a:bodyPr wrap="square" rtlCol="0">
                <a:spAutoFit/>
              </a:bodyPr>
              <a:lstStyle/>
              <a:p>
                <a:r>
                  <a:rPr lang="en-GB" sz="1100" dirty="0" smtClean="0">
                    <a:latin typeface="Calibri" pitchFamily="34" charset="0"/>
                    <a:cs typeface="Calibri" pitchFamily="34" charset="0"/>
                  </a:rPr>
                  <a:t>Text, FSC</a:t>
                </a:r>
                <a:endParaRPr lang="en-US" sz="1100" dirty="0">
                  <a:latin typeface="Calibri" pitchFamily="34" charset="0"/>
                  <a:cs typeface="Calibri" pitchFamily="34" charset="0"/>
                </a:endParaRPr>
              </a:p>
            </p:txBody>
          </p:sp>
          <p:sp>
            <p:nvSpPr>
              <p:cNvPr id="34" name="TextBox 33"/>
              <p:cNvSpPr txBox="1"/>
              <p:nvPr/>
            </p:nvSpPr>
            <p:spPr>
              <a:xfrm>
                <a:off x="2500298" y="4742729"/>
                <a:ext cx="1143008" cy="261610"/>
              </a:xfrm>
              <a:prstGeom prst="rect">
                <a:avLst/>
              </a:prstGeom>
              <a:noFill/>
            </p:spPr>
            <p:txBody>
              <a:bodyPr wrap="square" rtlCol="0">
                <a:spAutoFit/>
              </a:bodyPr>
              <a:lstStyle/>
              <a:p>
                <a:r>
                  <a:rPr lang="en-GB" sz="1100" dirty="0" smtClean="0">
                    <a:latin typeface="Calibri" pitchFamily="34" charset="0"/>
                    <a:cs typeface="Calibri" pitchFamily="34" charset="0"/>
                  </a:rPr>
                  <a:t>Text, FSC</a:t>
                </a:r>
                <a:endParaRPr lang="en-US" sz="1100" dirty="0">
                  <a:latin typeface="Calibri" pitchFamily="34" charset="0"/>
                  <a:cs typeface="Calibri" pitchFamily="34" charset="0"/>
                </a:endParaRPr>
              </a:p>
            </p:txBody>
          </p:sp>
          <p:sp>
            <p:nvSpPr>
              <p:cNvPr id="35" name="TextBox 34"/>
              <p:cNvSpPr txBox="1"/>
              <p:nvPr/>
            </p:nvSpPr>
            <p:spPr>
              <a:xfrm>
                <a:off x="2500298" y="5207933"/>
                <a:ext cx="1143008" cy="261610"/>
              </a:xfrm>
              <a:prstGeom prst="rect">
                <a:avLst/>
              </a:prstGeom>
              <a:noFill/>
            </p:spPr>
            <p:txBody>
              <a:bodyPr wrap="square" rtlCol="0">
                <a:spAutoFit/>
              </a:bodyPr>
              <a:lstStyle/>
              <a:p>
                <a:r>
                  <a:rPr lang="en-GB" sz="1100" dirty="0" smtClean="0">
                    <a:latin typeface="Calibri" pitchFamily="34" charset="0"/>
                    <a:cs typeface="Calibri" pitchFamily="34" charset="0"/>
                  </a:rPr>
                  <a:t>Text, FSC</a:t>
                </a:r>
                <a:endParaRPr lang="en-US" sz="1100" dirty="0">
                  <a:latin typeface="Calibri" pitchFamily="34" charset="0"/>
                  <a:cs typeface="Calibri" pitchFamily="34" charset="0"/>
                </a:endParaRPr>
              </a:p>
            </p:txBody>
          </p:sp>
          <p:sp>
            <p:nvSpPr>
              <p:cNvPr id="36" name="TextBox 35"/>
              <p:cNvSpPr txBox="1"/>
              <p:nvPr/>
            </p:nvSpPr>
            <p:spPr>
              <a:xfrm>
                <a:off x="1214414" y="4714884"/>
                <a:ext cx="1285884" cy="430887"/>
              </a:xfrm>
              <a:prstGeom prst="rect">
                <a:avLst/>
              </a:prstGeom>
              <a:noFill/>
            </p:spPr>
            <p:txBody>
              <a:bodyPr wrap="square" rtlCol="0">
                <a:spAutoFit/>
              </a:bodyPr>
              <a:lstStyle/>
              <a:p>
                <a:r>
                  <a:rPr lang="en-GB" sz="1100" dirty="0" smtClean="0">
                    <a:latin typeface="Calibri" pitchFamily="34" charset="0"/>
                    <a:cs typeface="Calibri" pitchFamily="34" charset="0"/>
                  </a:rPr>
                  <a:t>Multimedia component</a:t>
                </a:r>
                <a:endParaRPr lang="en-US" sz="1100" dirty="0">
                  <a:latin typeface="Calibri" pitchFamily="34" charset="0"/>
                  <a:cs typeface="Calibri" pitchFamily="34" charset="0"/>
                </a:endParaRPr>
              </a:p>
            </p:txBody>
          </p:sp>
          <p:sp>
            <p:nvSpPr>
              <p:cNvPr id="37" name="TextBox 36"/>
              <p:cNvSpPr txBox="1"/>
              <p:nvPr/>
            </p:nvSpPr>
            <p:spPr>
              <a:xfrm>
                <a:off x="1214414" y="5284129"/>
                <a:ext cx="1285884" cy="430887"/>
              </a:xfrm>
              <a:prstGeom prst="rect">
                <a:avLst/>
              </a:prstGeom>
              <a:noFill/>
            </p:spPr>
            <p:txBody>
              <a:bodyPr wrap="square" rtlCol="0">
                <a:spAutoFit/>
              </a:bodyPr>
              <a:lstStyle/>
              <a:p>
                <a:r>
                  <a:rPr lang="en-GB" sz="1100" dirty="0" smtClean="0">
                    <a:latin typeface="Calibri" pitchFamily="34" charset="0"/>
                    <a:cs typeface="Calibri" pitchFamily="34" charset="0"/>
                  </a:rPr>
                  <a:t>Multimedia component</a:t>
                </a:r>
                <a:endParaRPr lang="en-US" sz="1100" dirty="0">
                  <a:latin typeface="Calibri" pitchFamily="34" charset="0"/>
                  <a:cs typeface="Calibri" pitchFamily="34" charset="0"/>
                </a:endParaRPr>
              </a:p>
            </p:txBody>
          </p:sp>
        </p:grpSp>
        <p:sp>
          <p:nvSpPr>
            <p:cNvPr id="39" name="TextBox 38"/>
            <p:cNvSpPr txBox="1"/>
            <p:nvPr/>
          </p:nvSpPr>
          <p:spPr>
            <a:xfrm>
              <a:off x="4873613" y="6143644"/>
              <a:ext cx="4078311" cy="646331"/>
            </a:xfrm>
            <a:prstGeom prst="rect">
              <a:avLst/>
            </a:prstGeom>
            <a:noFill/>
            <a:ln>
              <a:solidFill>
                <a:schemeClr val="tx1"/>
              </a:solidFill>
            </a:ln>
          </p:spPr>
          <p:txBody>
            <a:bodyPr wrap="square" rtlCol="0">
              <a:spAutoFit/>
            </a:bodyPr>
            <a:lstStyle/>
            <a:p>
              <a:pPr algn="ctr"/>
              <a:r>
                <a:rPr lang="en-GB" dirty="0" smtClean="0">
                  <a:latin typeface="Calibri" pitchFamily="34" charset="0"/>
                  <a:cs typeface="Calibri" pitchFamily="34" charset="0"/>
                </a:rPr>
                <a:t>This example just for illustrative purposes and is not complete</a:t>
              </a:r>
              <a:endParaRPr lang="en-US" dirty="0">
                <a:latin typeface="Calibri" pitchFamily="34" charset="0"/>
                <a:cs typeface="Calibri" pitchFamily="34" charset="0"/>
              </a:endParaRPr>
            </a:p>
          </p:txBody>
        </p:sp>
        <p:sp>
          <p:nvSpPr>
            <p:cNvPr id="41" name="TextBox 40"/>
            <p:cNvSpPr txBox="1"/>
            <p:nvPr/>
          </p:nvSpPr>
          <p:spPr>
            <a:xfrm>
              <a:off x="6236389" y="2658398"/>
              <a:ext cx="2728099" cy="338554"/>
            </a:xfrm>
            <a:prstGeom prst="rect">
              <a:avLst/>
            </a:prstGeom>
            <a:noFill/>
          </p:spPr>
          <p:txBody>
            <a:bodyPr wrap="square" rtlCol="0">
              <a:spAutoFit/>
            </a:bodyPr>
            <a:lstStyle/>
            <a:p>
              <a:r>
                <a:rPr lang="en-GB" sz="1600" dirty="0" smtClean="0"/>
                <a:t>Background Colour will be ?</a:t>
              </a:r>
              <a:endParaRPr lang="en-GB" sz="1600" dirty="0"/>
            </a:p>
          </p:txBody>
        </p:sp>
        <p:cxnSp>
          <p:nvCxnSpPr>
            <p:cNvPr id="43" name="Straight Arrow Connector 42"/>
            <p:cNvCxnSpPr/>
            <p:nvPr/>
          </p:nvCxnSpPr>
          <p:spPr>
            <a:xfrm flipH="1">
              <a:off x="7380312" y="2780928"/>
              <a:ext cx="288032" cy="36004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
        <p:nvSpPr>
          <p:cNvPr id="42" name="Title 2"/>
          <p:cNvSpPr>
            <a:spLocks noGrp="1"/>
          </p:cNvSpPr>
          <p:nvPr>
            <p:ph type="title"/>
          </p:nvPr>
        </p:nvSpPr>
        <p:spPr>
          <a:xfrm>
            <a:off x="70266" y="72008"/>
            <a:ext cx="8859452" cy="548680"/>
          </a:xfrm>
        </p:spPr>
        <p:txBody>
          <a:bodyPr>
            <a:noAutofit/>
          </a:bodyPr>
          <a:lstStyle/>
          <a:p>
            <a:r>
              <a:rPr lang="en-US" sz="2600" dirty="0" smtClean="0"/>
              <a:t>P3.3 – Produce a Plan for an Interactive Website – House style</a:t>
            </a:r>
            <a:endParaRPr lang="en-GB" sz="2600" dirty="0"/>
          </a:p>
        </p:txBody>
      </p:sp>
    </p:spTree>
    <p:extLst>
      <p:ext uri="{BB962C8B-B14F-4D97-AF65-F5344CB8AC3E}">
        <p14:creationId xmlns:p14="http://schemas.microsoft.com/office/powerpoint/2010/main" val="29180389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51520" y="1052736"/>
            <a:ext cx="6876764" cy="5357812"/>
          </a:xfrm>
        </p:spPr>
        <p:txBody>
          <a:bodyPr>
            <a:noAutofit/>
          </a:bodyPr>
          <a:lstStyle/>
          <a:p>
            <a:pPr marL="0" indent="0">
              <a:spcAft>
                <a:spcPts val="0"/>
              </a:spcAft>
              <a:buNone/>
            </a:pPr>
            <a:r>
              <a:rPr lang="en-GB" sz="1900" b="1" dirty="0" smtClean="0">
                <a:solidFill>
                  <a:srgbClr val="FF0000"/>
                </a:solidFill>
                <a:latin typeface="Arial" panose="020B0604020202020204" pitchFamily="34" charset="0"/>
                <a:cs typeface="Arial" panose="020B0604020202020204" pitchFamily="34" charset="0"/>
              </a:rPr>
              <a:t>P3.4 – Task 09 – </a:t>
            </a:r>
            <a:r>
              <a:rPr lang="en-GB" sz="1900" dirty="0" smtClean="0">
                <a:solidFill>
                  <a:srgbClr val="FF0000"/>
                </a:solidFill>
                <a:latin typeface="Arial" panose="020B0604020202020204" pitchFamily="34" charset="0"/>
                <a:cs typeface="Arial" panose="020B0604020202020204" pitchFamily="34" charset="0"/>
              </a:rPr>
              <a:t>Design a page plan based on your House style indicating the major content and functionality of your website in line with the clients specifications.</a:t>
            </a:r>
            <a:endParaRPr lang="en-GB" sz="1900" b="1" dirty="0" smtClean="0">
              <a:solidFill>
                <a:srgbClr val="FF0000"/>
              </a:solidFill>
              <a:latin typeface="Arial" panose="020B0604020202020204" pitchFamily="34" charset="0"/>
              <a:cs typeface="Arial" panose="020B0604020202020204" pitchFamily="34" charset="0"/>
            </a:endParaRPr>
          </a:p>
          <a:p>
            <a:pPr marL="346075" indent="-346075">
              <a:spcAft>
                <a:spcPts val="0"/>
              </a:spcAft>
              <a:buClr>
                <a:srgbClr val="00B050"/>
              </a:buClr>
              <a:buFont typeface="Wingdings 3" panose="05040102010807070707" pitchFamily="18" charset="2"/>
              <a:buChar char=""/>
            </a:pPr>
            <a:r>
              <a:rPr lang="en-GB" sz="1900" dirty="0" smtClean="0">
                <a:latin typeface="Arial" panose="020B0604020202020204" pitchFamily="34" charset="0"/>
                <a:cs typeface="Arial" panose="020B0604020202020204" pitchFamily="34" charset="0"/>
              </a:rPr>
              <a:t>You </a:t>
            </a:r>
            <a:r>
              <a:rPr lang="en-GB" sz="1900" dirty="0" smtClean="0">
                <a:latin typeface="Arial" panose="020B0604020202020204" pitchFamily="34" charset="0"/>
                <a:cs typeface="Arial" panose="020B0604020202020204" pitchFamily="34" charset="0"/>
              </a:rPr>
              <a:t>need to plan for the inclusion of at least three forms of Multimedia or Interactive Content on your website to make it more audience friendly.</a:t>
            </a:r>
          </a:p>
          <a:p>
            <a:pPr marL="346075" indent="-346075">
              <a:spcAft>
                <a:spcPts val="0"/>
              </a:spcAft>
              <a:buClr>
                <a:srgbClr val="00B050"/>
              </a:buClr>
              <a:buFont typeface="Wingdings 3" panose="05040102010807070707" pitchFamily="18" charset="2"/>
              <a:buChar char=""/>
            </a:pPr>
            <a:r>
              <a:rPr lang="en-GB" sz="1900" dirty="0" smtClean="0">
                <a:latin typeface="Arial" panose="020B0604020202020204" pitchFamily="34" charset="0"/>
                <a:cs typeface="Arial" panose="020B0604020202020204" pitchFamily="34" charset="0"/>
              </a:rPr>
              <a:t>Some examples include:</a:t>
            </a:r>
          </a:p>
          <a:p>
            <a:pPr marL="630238" lvl="1" indent="-231775">
              <a:spcAft>
                <a:spcPts val="0"/>
              </a:spcAft>
              <a:buClr>
                <a:srgbClr val="00B050"/>
              </a:buClr>
              <a:buFont typeface="Arial" panose="020B0604020202020204" pitchFamily="34" charset="0"/>
              <a:buChar char="•"/>
            </a:pPr>
            <a:r>
              <a:rPr lang="en-GB" sz="1900" dirty="0">
                <a:latin typeface="Arial" panose="020B0604020202020204" pitchFamily="34" charset="0"/>
                <a:cs typeface="Arial" panose="020B0604020202020204" pitchFamily="34" charset="0"/>
              </a:rPr>
              <a:t>Hyperlinks (internal and external)</a:t>
            </a:r>
          </a:p>
          <a:p>
            <a:pPr marL="630238" lvl="1" indent="-231775">
              <a:spcAft>
                <a:spcPts val="0"/>
              </a:spcAft>
              <a:buClr>
                <a:srgbClr val="00B050"/>
              </a:buClr>
              <a:buFont typeface="Arial" panose="020B0604020202020204" pitchFamily="34" charset="0"/>
              <a:buChar char="•"/>
            </a:pPr>
            <a:r>
              <a:rPr lang="en-GB" sz="1900" dirty="0" smtClean="0">
                <a:latin typeface="Arial" panose="020B0604020202020204" pitchFamily="34" charset="0"/>
                <a:cs typeface="Arial" panose="020B0604020202020204" pitchFamily="34" charset="0"/>
              </a:rPr>
              <a:t>Login </a:t>
            </a:r>
            <a:r>
              <a:rPr lang="en-GB" sz="1900" dirty="0">
                <a:latin typeface="Arial" panose="020B0604020202020204" pitchFamily="34" charset="0"/>
                <a:cs typeface="Arial" panose="020B0604020202020204" pitchFamily="34" charset="0"/>
              </a:rPr>
              <a:t>and User Account option</a:t>
            </a:r>
          </a:p>
          <a:p>
            <a:pPr marL="630238" lvl="1" indent="-231775">
              <a:spcAft>
                <a:spcPts val="0"/>
              </a:spcAft>
              <a:buClr>
                <a:srgbClr val="00B050"/>
              </a:buClr>
              <a:buFont typeface="Arial" panose="020B0604020202020204" pitchFamily="34" charset="0"/>
              <a:buChar char="•"/>
            </a:pPr>
            <a:r>
              <a:rPr lang="en-GB" sz="1900" dirty="0">
                <a:latin typeface="Arial" panose="020B0604020202020204" pitchFamily="34" charset="0"/>
                <a:cs typeface="Arial" panose="020B0604020202020204" pitchFamily="34" charset="0"/>
              </a:rPr>
              <a:t>Responsive design option</a:t>
            </a:r>
          </a:p>
          <a:p>
            <a:pPr marL="630238" lvl="1" indent="-231775">
              <a:spcAft>
                <a:spcPts val="0"/>
              </a:spcAft>
              <a:buClr>
                <a:srgbClr val="00B050"/>
              </a:buClr>
              <a:buFont typeface="Arial" panose="020B0604020202020204" pitchFamily="34" charset="0"/>
              <a:buChar char="•"/>
            </a:pPr>
            <a:r>
              <a:rPr lang="en-GB" sz="1900" dirty="0" smtClean="0">
                <a:latin typeface="Arial" panose="020B0604020202020204" pitchFamily="34" charset="0"/>
                <a:cs typeface="Arial" panose="020B0604020202020204" pitchFamily="34" charset="0"/>
              </a:rPr>
              <a:t>Web form</a:t>
            </a:r>
            <a:endParaRPr lang="en-GB" sz="1900" dirty="0" smtClean="0">
              <a:latin typeface="Arial" panose="020B0604020202020204" pitchFamily="34" charset="0"/>
              <a:cs typeface="Arial" panose="020B0604020202020204" pitchFamily="34" charset="0"/>
            </a:endParaRPr>
          </a:p>
          <a:p>
            <a:pPr marL="630238" lvl="1" indent="-231775">
              <a:spcAft>
                <a:spcPts val="0"/>
              </a:spcAft>
              <a:buClr>
                <a:srgbClr val="00B050"/>
              </a:buClr>
              <a:buFont typeface="Arial" panose="020B0604020202020204" pitchFamily="34" charset="0"/>
              <a:buChar char="•"/>
            </a:pPr>
            <a:r>
              <a:rPr lang="en-GB" sz="1900" dirty="0" smtClean="0">
                <a:latin typeface="Arial" panose="020B0604020202020204" pitchFamily="34" charset="0"/>
                <a:cs typeface="Arial" panose="020B0604020202020204" pitchFamily="34" charset="0"/>
              </a:rPr>
              <a:t>Map</a:t>
            </a:r>
            <a:endParaRPr lang="en-GB" sz="1900" dirty="0" smtClean="0">
              <a:latin typeface="Arial" panose="020B0604020202020204" pitchFamily="34" charset="0"/>
              <a:cs typeface="Arial" panose="020B0604020202020204" pitchFamily="34" charset="0"/>
            </a:endParaRPr>
          </a:p>
          <a:p>
            <a:pPr marL="630238" lvl="1" indent="-231775">
              <a:spcAft>
                <a:spcPts val="0"/>
              </a:spcAft>
              <a:buClr>
                <a:srgbClr val="00B050"/>
              </a:buClr>
              <a:buFont typeface="Arial" panose="020B0604020202020204" pitchFamily="34" charset="0"/>
              <a:buChar char="•"/>
            </a:pPr>
            <a:r>
              <a:rPr lang="en-GB" sz="1900" dirty="0" smtClean="0">
                <a:latin typeface="Arial" panose="020B0604020202020204" pitchFamily="34" charset="0"/>
                <a:cs typeface="Arial" panose="020B0604020202020204" pitchFamily="34" charset="0"/>
              </a:rPr>
              <a:t>Image rollovers or gallery</a:t>
            </a:r>
            <a:endParaRPr lang="en-GB" sz="1900" dirty="0" smtClean="0">
              <a:latin typeface="Arial" panose="020B0604020202020204" pitchFamily="34" charset="0"/>
              <a:cs typeface="Arial" panose="020B0604020202020204" pitchFamily="34" charset="0"/>
            </a:endParaRPr>
          </a:p>
          <a:p>
            <a:pPr marL="630238" lvl="1" indent="-231775">
              <a:spcAft>
                <a:spcPts val="0"/>
              </a:spcAft>
              <a:buClr>
                <a:srgbClr val="00B050"/>
              </a:buClr>
              <a:buFont typeface="Arial" panose="020B0604020202020204" pitchFamily="34" charset="0"/>
              <a:buChar char="•"/>
            </a:pPr>
            <a:r>
              <a:rPr lang="en-GB" sz="1900" dirty="0" smtClean="0">
                <a:latin typeface="Arial" panose="020B0604020202020204" pitchFamily="34" charset="0"/>
                <a:cs typeface="Arial" panose="020B0604020202020204" pitchFamily="34" charset="0"/>
              </a:rPr>
              <a:t>Embedded videos or sounds</a:t>
            </a:r>
          </a:p>
          <a:p>
            <a:pPr marL="630238" lvl="1" indent="-231775">
              <a:spcAft>
                <a:spcPts val="0"/>
              </a:spcAft>
              <a:buClr>
                <a:srgbClr val="00B050"/>
              </a:buClr>
              <a:buFont typeface="Arial" panose="020B0604020202020204" pitchFamily="34" charset="0"/>
              <a:buChar char="•"/>
            </a:pPr>
            <a:r>
              <a:rPr lang="en-GB" sz="1900" dirty="0" smtClean="0">
                <a:latin typeface="Arial" panose="020B0604020202020204" pitchFamily="34" charset="0"/>
                <a:cs typeface="Arial" panose="020B0604020202020204" pitchFamily="34" charset="0"/>
              </a:rPr>
              <a:t>Alt </a:t>
            </a:r>
            <a:r>
              <a:rPr lang="en-GB" sz="1900" dirty="0" smtClean="0">
                <a:latin typeface="Arial" panose="020B0604020202020204" pitchFamily="34" charset="0"/>
                <a:cs typeface="Arial" panose="020B0604020202020204" pitchFamily="34" charset="0"/>
              </a:rPr>
              <a:t>tags which describe multimedia content that may not appear on certain devices used to access the Internet </a:t>
            </a:r>
            <a:endParaRPr lang="en-GB" sz="1900" b="1" i="1" dirty="0" smtClean="0">
              <a:latin typeface="Arial" panose="020B0604020202020204" pitchFamily="34" charset="0"/>
              <a:cs typeface="Arial" panose="020B0604020202020204" pitchFamily="34" charset="0"/>
            </a:endParaRPr>
          </a:p>
          <a:p>
            <a:pPr marL="0" indent="0">
              <a:spcAft>
                <a:spcPts val="0"/>
              </a:spcAft>
              <a:buNone/>
            </a:pPr>
            <a:r>
              <a:rPr lang="en-GB" sz="1900" b="1" dirty="0" smtClean="0">
                <a:solidFill>
                  <a:srgbClr val="FF0000"/>
                </a:solidFill>
                <a:latin typeface="Arial" panose="020B0604020202020204" pitchFamily="34" charset="0"/>
                <a:cs typeface="Arial" panose="020B0604020202020204" pitchFamily="34" charset="0"/>
              </a:rPr>
              <a:t>D1.4 </a:t>
            </a:r>
            <a:r>
              <a:rPr lang="en-GB" sz="1900" b="1" dirty="0">
                <a:solidFill>
                  <a:srgbClr val="FF0000"/>
                </a:solidFill>
                <a:latin typeface="Arial" panose="020B0604020202020204" pitchFamily="34" charset="0"/>
                <a:cs typeface="Arial" panose="020B0604020202020204" pitchFamily="34" charset="0"/>
              </a:rPr>
              <a:t>– Task </a:t>
            </a:r>
            <a:r>
              <a:rPr lang="en-GB" sz="1900" b="1" dirty="0" smtClean="0">
                <a:solidFill>
                  <a:srgbClr val="FF0000"/>
                </a:solidFill>
                <a:latin typeface="Arial" panose="020B0604020202020204" pitchFamily="34" charset="0"/>
                <a:cs typeface="Arial" panose="020B0604020202020204" pitchFamily="34" charset="0"/>
              </a:rPr>
              <a:t>10 </a:t>
            </a:r>
            <a:r>
              <a:rPr lang="en-GB" sz="1900" b="1" dirty="0" smtClean="0">
                <a:solidFill>
                  <a:srgbClr val="FF0000"/>
                </a:solidFill>
                <a:latin typeface="Arial" panose="020B0604020202020204" pitchFamily="34" charset="0"/>
                <a:cs typeface="Arial" panose="020B0604020202020204" pitchFamily="34" charset="0"/>
              </a:rPr>
              <a:t>- </a:t>
            </a:r>
            <a:r>
              <a:rPr lang="en-GB" sz="1900" dirty="0">
                <a:solidFill>
                  <a:srgbClr val="FF0000"/>
                </a:solidFill>
                <a:latin typeface="Arial" panose="020B0604020202020204" pitchFamily="34" charset="0"/>
                <a:cs typeface="Arial" panose="020B0604020202020204" pitchFamily="34" charset="0"/>
              </a:rPr>
              <a:t>Justify the </a:t>
            </a:r>
            <a:r>
              <a:rPr lang="en-GB" sz="1900" dirty="0" smtClean="0">
                <a:solidFill>
                  <a:srgbClr val="FF0000"/>
                </a:solidFill>
                <a:latin typeface="Arial" panose="020B0604020202020204" pitchFamily="34" charset="0"/>
                <a:cs typeface="Arial" panose="020B0604020202020204" pitchFamily="34" charset="0"/>
              </a:rPr>
              <a:t>page plans </a:t>
            </a:r>
            <a:r>
              <a:rPr lang="en-GB" sz="1900" dirty="0">
                <a:solidFill>
                  <a:srgbClr val="FF0000"/>
                </a:solidFill>
                <a:latin typeface="Arial" panose="020B0604020202020204" pitchFamily="34" charset="0"/>
                <a:cs typeface="Arial" panose="020B0604020202020204" pitchFamily="34" charset="0"/>
              </a:rPr>
              <a:t>for your website </a:t>
            </a:r>
            <a:r>
              <a:rPr lang="en-US" sz="1900" dirty="0">
                <a:solidFill>
                  <a:srgbClr val="FF0000"/>
                </a:solidFill>
                <a:latin typeface="Arial" panose="020B0604020202020204" pitchFamily="34" charset="0"/>
                <a:cs typeface="Arial" panose="020B0604020202020204" pitchFamily="34" charset="0"/>
              </a:rPr>
              <a:t>based upon the client’s needs, specifying what requirements will be met and reasons why you have chosen this.</a:t>
            </a:r>
            <a:endParaRPr lang="en-US" sz="1900" dirty="0">
              <a:solidFill>
                <a:srgbClr val="FF0000"/>
              </a:solidFill>
              <a:latin typeface="Arial" panose="020B0604020202020204" pitchFamily="34" charset="0"/>
              <a:cs typeface="Arial" panose="020B0604020202020204" pitchFamily="34" charset="0"/>
            </a:endParaRPr>
          </a:p>
        </p:txBody>
      </p:sp>
      <p:sp>
        <p:nvSpPr>
          <p:cNvPr id="6" name="Title 2"/>
          <p:cNvSpPr>
            <a:spLocks noGrp="1"/>
          </p:cNvSpPr>
          <p:nvPr>
            <p:ph type="title"/>
          </p:nvPr>
        </p:nvSpPr>
        <p:spPr>
          <a:xfrm>
            <a:off x="70266" y="72008"/>
            <a:ext cx="8859452" cy="548680"/>
          </a:xfrm>
        </p:spPr>
        <p:txBody>
          <a:bodyPr>
            <a:noAutofit/>
          </a:bodyPr>
          <a:lstStyle/>
          <a:p>
            <a:r>
              <a:rPr lang="en-US" sz="2500" dirty="0" smtClean="0"/>
              <a:t>P3.4 – Produce a Plan for an Interactive Website – Page Structure</a:t>
            </a:r>
            <a:endParaRPr lang="en-GB" sz="2500" dirty="0"/>
          </a:p>
        </p:txBody>
      </p:sp>
      <p:graphicFrame>
        <p:nvGraphicFramePr>
          <p:cNvPr id="7" name="Table 6"/>
          <p:cNvGraphicFramePr>
            <a:graphicFrameLocks noGrp="1"/>
          </p:cNvGraphicFramePr>
          <p:nvPr>
            <p:extLst>
              <p:ext uri="{D42A27DB-BD31-4B8C-83A1-F6EECF244321}">
                <p14:modId xmlns:p14="http://schemas.microsoft.com/office/powerpoint/2010/main" val="2352377744"/>
              </p:ext>
            </p:extLst>
          </p:nvPr>
        </p:nvGraphicFramePr>
        <p:xfrm>
          <a:off x="7236296"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70099">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46525">
                <a:tc>
                  <a:txBody>
                    <a:bodyPr/>
                    <a:lstStyle/>
                    <a:p>
                      <a:pPr marL="177800" indent="-177800" algn="l">
                        <a:spcAft>
                          <a:spcPts val="600"/>
                        </a:spcAft>
                        <a:buFontTx/>
                        <a:buBlip>
                          <a:blip r:embed="rId2"/>
                        </a:buBlip>
                      </a:pPr>
                      <a:r>
                        <a:rPr lang="en-GB" sz="1300" baseline="0" dirty="0" smtClean="0">
                          <a:solidFill>
                            <a:srgbClr val="FF0000"/>
                          </a:solidFill>
                          <a:effectLst/>
                          <a:latin typeface="Arial" pitchFamily="34" charset="0"/>
                          <a:ea typeface="Times New Roman"/>
                          <a:cs typeface="Arial" pitchFamily="34" charset="0"/>
                        </a:rPr>
                        <a:t>Why are all web pages starting to look the same</a:t>
                      </a:r>
                      <a:endParaRPr lang="en-GB" sz="13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2"/>
                        </a:buBlip>
                      </a:pPr>
                      <a:r>
                        <a:rPr lang="en-GB" sz="1300" baseline="0" dirty="0" smtClean="0">
                          <a:solidFill>
                            <a:schemeClr val="tx1"/>
                          </a:solidFill>
                          <a:effectLst/>
                          <a:latin typeface="Arial" pitchFamily="34" charset="0"/>
                          <a:ea typeface="Times New Roman"/>
                          <a:cs typeface="Arial" pitchFamily="34" charset="0"/>
                        </a:rPr>
                        <a:t>Do I have to learn programming to be a web developer</a:t>
                      </a:r>
                      <a:endParaRPr lang="en-GB" sz="13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2"/>
                        </a:buBlip>
                      </a:pPr>
                      <a:r>
                        <a:rPr lang="en-GB" sz="1300" baseline="0" dirty="0" smtClean="0">
                          <a:solidFill>
                            <a:srgbClr val="FF0000"/>
                          </a:solidFill>
                          <a:effectLst/>
                          <a:latin typeface="Arial" pitchFamily="34" charset="0"/>
                          <a:ea typeface="Times New Roman"/>
                          <a:cs typeface="Arial" pitchFamily="34" charset="0"/>
                        </a:rPr>
                        <a:t>How much does making and having a website cost</a:t>
                      </a:r>
                      <a:endParaRPr lang="en-GB" sz="13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2"/>
                        </a:buBlip>
                      </a:pPr>
                      <a:r>
                        <a:rPr lang="en-GB" sz="1300" baseline="0" dirty="0" smtClean="0">
                          <a:solidFill>
                            <a:schemeClr val="tx1"/>
                          </a:solidFill>
                          <a:effectLst/>
                          <a:latin typeface="Arial" pitchFamily="34" charset="0"/>
                          <a:ea typeface="Times New Roman"/>
                          <a:cs typeface="Arial" pitchFamily="34" charset="0"/>
                        </a:rPr>
                        <a:t>How do I get up the rankings in Google</a:t>
                      </a:r>
                      <a:endParaRPr lang="en-GB" sz="13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2"/>
                        </a:buBlip>
                      </a:pPr>
                      <a:r>
                        <a:rPr lang="en-US" sz="1300" baseline="0" dirty="0" smtClean="0">
                          <a:solidFill>
                            <a:srgbClr val="FF0000"/>
                          </a:solidFill>
                          <a:effectLst/>
                          <a:latin typeface="Arial" pitchFamily="34" charset="0"/>
                          <a:ea typeface="Times New Roman"/>
                          <a:cs typeface="Arial" pitchFamily="34" charset="0"/>
                        </a:rPr>
                        <a:t>What are the limits of HTML coding</a:t>
                      </a:r>
                      <a:endParaRPr lang="en-US" sz="13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2"/>
                        </a:buBlip>
                      </a:pPr>
                      <a:r>
                        <a:rPr lang="en-US" sz="1300" baseline="0" dirty="0" smtClean="0">
                          <a:solidFill>
                            <a:schemeClr val="tx1"/>
                          </a:solidFill>
                          <a:effectLst/>
                          <a:latin typeface="Arial" pitchFamily="34" charset="0"/>
                          <a:ea typeface="Times New Roman"/>
                          <a:cs typeface="Arial" pitchFamily="34" charset="0"/>
                        </a:rPr>
                        <a:t>Web accessibility and colour schemes</a:t>
                      </a:r>
                      <a:endParaRPr lang="en-US" sz="13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2"/>
                        </a:buBlip>
                      </a:pPr>
                      <a:r>
                        <a:rPr lang="en-US" sz="1300" baseline="0" dirty="0" smtClean="0">
                          <a:solidFill>
                            <a:srgbClr val="FF0000"/>
                          </a:solidFill>
                          <a:effectLst/>
                          <a:latin typeface="Arial" pitchFamily="34" charset="0"/>
                          <a:ea typeface="Times New Roman"/>
                          <a:cs typeface="Arial" pitchFamily="34" charset="0"/>
                        </a:rPr>
                        <a:t>How will VR and Web integrate</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8" name="Picture 4" descr="Think About"/>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7344308" y="1082133"/>
            <a:ext cx="1368152" cy="33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01525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noAutofit/>
          </a:bodyPr>
          <a:lstStyle/>
          <a:p>
            <a:pPr>
              <a:defRPr/>
            </a:pPr>
            <a:r>
              <a:rPr lang="en-US" sz="2500" dirty="0" smtClean="0"/>
              <a:t>P3.5 </a:t>
            </a:r>
            <a:r>
              <a:rPr lang="en-US" sz="2500" dirty="0"/>
              <a:t>– Produce a Plan for an Interactive Website – Page Structure</a:t>
            </a:r>
            <a:endParaRPr lang="en-GB" sz="2500" dirty="0" smtClean="0"/>
          </a:p>
        </p:txBody>
      </p:sp>
      <p:sp>
        <p:nvSpPr>
          <p:cNvPr id="39939" name="Rectangle 3"/>
          <p:cNvSpPr>
            <a:spLocks noGrp="1" noChangeArrowheads="1"/>
          </p:cNvSpPr>
          <p:nvPr>
            <p:ph idx="4294967295"/>
          </p:nvPr>
        </p:nvSpPr>
        <p:spPr>
          <a:xfrm>
            <a:off x="251520" y="1052736"/>
            <a:ext cx="8569325" cy="2232025"/>
          </a:xfrm>
        </p:spPr>
        <p:txBody>
          <a:bodyPr>
            <a:normAutofit/>
          </a:bodyPr>
          <a:lstStyle/>
          <a:p>
            <a:pPr marL="342900" indent="-342900">
              <a:spcAft>
                <a:spcPts val="0"/>
              </a:spcAft>
              <a:buClr>
                <a:srgbClr val="00B050"/>
              </a:buClr>
              <a:buFont typeface="Wingdings 3" panose="05040102010807070707" pitchFamily="18" charset="2"/>
              <a:buChar char=""/>
              <a:defRPr/>
            </a:pPr>
            <a:r>
              <a:rPr lang="en-GB" sz="2000" dirty="0" smtClean="0"/>
              <a:t>These page plans need to be detailed to a degree and indicate where the content will be placed. These will be measured to a degree against your finished pages but do not need to be so accurate that they exactly match</a:t>
            </a:r>
            <a:endParaRPr lang="en-GB" sz="2000" dirty="0" smtClean="0"/>
          </a:p>
          <a:p>
            <a:pPr marL="630238" lvl="1" indent="-284163">
              <a:spcAft>
                <a:spcPts val="0"/>
              </a:spcAft>
              <a:buClr>
                <a:srgbClr val="00B050"/>
              </a:buClr>
              <a:buFont typeface="Arial" panose="020B0604020202020204" pitchFamily="34" charset="0"/>
              <a:buChar char="•"/>
              <a:defRPr/>
            </a:pPr>
            <a:r>
              <a:rPr lang="en-GB" sz="2000" dirty="0" smtClean="0"/>
              <a:t>You will need to explain how each page will look and what it will contain</a:t>
            </a:r>
          </a:p>
          <a:p>
            <a:pPr marL="630238" lvl="1" indent="-284163">
              <a:spcAft>
                <a:spcPts val="0"/>
              </a:spcAft>
              <a:buClr>
                <a:srgbClr val="00B050"/>
              </a:buClr>
              <a:buFont typeface="Arial" panose="020B0604020202020204" pitchFamily="34" charset="0"/>
              <a:buChar char="•"/>
              <a:defRPr/>
            </a:pPr>
            <a:r>
              <a:rPr lang="en-GB" sz="2000" dirty="0" smtClean="0"/>
              <a:t>It should be detailed enough so that a third party could implement your </a:t>
            </a:r>
            <a:r>
              <a:rPr lang="en-GB" sz="2000" dirty="0" smtClean="0"/>
              <a:t>designs in your absence.</a:t>
            </a:r>
            <a:endParaRPr lang="en-GB" sz="2000" dirty="0" smtClean="0"/>
          </a:p>
        </p:txBody>
      </p:sp>
      <p:sp>
        <p:nvSpPr>
          <p:cNvPr id="9220" name="Line 4"/>
          <p:cNvSpPr>
            <a:spLocks noChangeShapeType="1"/>
          </p:cNvSpPr>
          <p:nvPr/>
        </p:nvSpPr>
        <p:spPr bwMode="auto">
          <a:xfrm>
            <a:off x="1180182" y="3665323"/>
            <a:ext cx="714381" cy="785819"/>
          </a:xfrm>
          <a:prstGeom prst="line">
            <a:avLst/>
          </a:prstGeom>
          <a:noFill/>
          <a:ln w="9525">
            <a:solidFill>
              <a:schemeClr val="tx1"/>
            </a:solidFill>
            <a:round/>
            <a:headEnd/>
            <a:tailEnd type="triangle" w="med" len="med"/>
          </a:ln>
        </p:spPr>
        <p:txBody>
          <a:bodyPr/>
          <a:lstStyle/>
          <a:p>
            <a:endParaRPr lang="en-US">
              <a:latin typeface="Calibri" pitchFamily="34" charset="0"/>
              <a:cs typeface="Calibri" pitchFamily="34" charset="0"/>
            </a:endParaRPr>
          </a:p>
        </p:txBody>
      </p:sp>
      <p:sp>
        <p:nvSpPr>
          <p:cNvPr id="9221" name="Text Box 5"/>
          <p:cNvSpPr txBox="1">
            <a:spLocks noChangeArrowheads="1"/>
          </p:cNvSpPr>
          <p:nvPr/>
        </p:nvSpPr>
        <p:spPr bwMode="auto">
          <a:xfrm>
            <a:off x="288033" y="3106526"/>
            <a:ext cx="1463653" cy="1200329"/>
          </a:xfrm>
          <a:prstGeom prst="rect">
            <a:avLst/>
          </a:prstGeom>
          <a:noFill/>
          <a:ln w="9525">
            <a:noFill/>
            <a:miter lim="800000"/>
            <a:headEnd/>
            <a:tailEnd/>
          </a:ln>
        </p:spPr>
        <p:txBody>
          <a:bodyPr wrap="square">
            <a:spAutoFit/>
          </a:bodyPr>
          <a:lstStyle/>
          <a:p>
            <a:pPr>
              <a:spcBef>
                <a:spcPct val="50000"/>
              </a:spcBef>
            </a:pPr>
            <a:r>
              <a:rPr lang="en-GB" dirty="0">
                <a:latin typeface="Calibri" pitchFamily="34" charset="0"/>
                <a:cs typeface="Calibri" pitchFamily="34" charset="0"/>
              </a:rPr>
              <a:t>All links are flash buttons – blue </a:t>
            </a:r>
            <a:r>
              <a:rPr lang="en-GB" dirty="0" err="1">
                <a:latin typeface="Calibri" pitchFamily="34" charset="0"/>
                <a:cs typeface="Calibri" pitchFamily="34" charset="0"/>
              </a:rPr>
              <a:t>warper</a:t>
            </a:r>
            <a:endParaRPr lang="en-GB" dirty="0">
              <a:latin typeface="Calibri" pitchFamily="34" charset="0"/>
              <a:cs typeface="Calibri" pitchFamily="34" charset="0"/>
            </a:endParaRPr>
          </a:p>
        </p:txBody>
      </p:sp>
      <p:sp>
        <p:nvSpPr>
          <p:cNvPr id="9222" name="Text Box 6"/>
          <p:cNvSpPr txBox="1">
            <a:spLocks noChangeArrowheads="1"/>
          </p:cNvSpPr>
          <p:nvPr/>
        </p:nvSpPr>
        <p:spPr bwMode="auto">
          <a:xfrm>
            <a:off x="6079206" y="3304143"/>
            <a:ext cx="2741266" cy="3293209"/>
          </a:xfrm>
          <a:prstGeom prst="rect">
            <a:avLst/>
          </a:prstGeom>
          <a:noFill/>
          <a:ln w="9525">
            <a:noFill/>
            <a:miter lim="800000"/>
            <a:headEnd/>
            <a:tailEnd/>
          </a:ln>
        </p:spPr>
        <p:txBody>
          <a:bodyPr wrap="square">
            <a:spAutoFit/>
          </a:bodyPr>
          <a:lstStyle/>
          <a:p>
            <a:pPr algn="ctr">
              <a:spcBef>
                <a:spcPct val="50000"/>
              </a:spcBef>
            </a:pPr>
            <a:r>
              <a:rPr lang="en-GB" sz="1600" b="1" dirty="0" smtClean="0">
                <a:latin typeface="Calibri" pitchFamily="34" charset="0"/>
                <a:cs typeface="Calibri" pitchFamily="34" charset="0"/>
              </a:rPr>
              <a:t>Page Information</a:t>
            </a:r>
          </a:p>
          <a:p>
            <a:pPr>
              <a:spcBef>
                <a:spcPct val="50000"/>
              </a:spcBef>
            </a:pPr>
            <a:r>
              <a:rPr lang="en-GB" sz="1600" dirty="0" smtClean="0">
                <a:latin typeface="Calibri" pitchFamily="34" charset="0"/>
                <a:cs typeface="Calibri" pitchFamily="34" charset="0"/>
              </a:rPr>
              <a:t>Links internal = Home, CDs, DVDs, Order.</a:t>
            </a:r>
          </a:p>
          <a:p>
            <a:pPr>
              <a:spcBef>
                <a:spcPct val="50000"/>
              </a:spcBef>
            </a:pPr>
            <a:r>
              <a:rPr lang="en-GB" sz="1600" dirty="0" smtClean="0">
                <a:latin typeface="Calibri" pitchFamily="34" charset="0"/>
                <a:cs typeface="Calibri" pitchFamily="34" charset="0"/>
              </a:rPr>
              <a:t>Links External = </a:t>
            </a:r>
            <a:r>
              <a:rPr lang="en-GB" sz="1600" dirty="0" err="1" smtClean="0">
                <a:latin typeface="Calibri" pitchFamily="34" charset="0"/>
                <a:cs typeface="Calibri" pitchFamily="34" charset="0"/>
              </a:rPr>
              <a:t>Metacritic.com</a:t>
            </a:r>
            <a:r>
              <a:rPr lang="en-GB" sz="1600" dirty="0" smtClean="0">
                <a:latin typeface="Calibri" pitchFamily="34" charset="0"/>
                <a:cs typeface="Calibri" pitchFamily="34" charset="0"/>
              </a:rPr>
              <a:t>, </a:t>
            </a:r>
            <a:r>
              <a:rPr lang="en-GB" sz="1600" dirty="0" err="1" smtClean="0">
                <a:latin typeface="Calibri" pitchFamily="34" charset="0"/>
                <a:cs typeface="Calibri" pitchFamily="34" charset="0"/>
                <a:hlinkClick r:id="rId2"/>
              </a:rPr>
              <a:t>www.google.com</a:t>
            </a:r>
            <a:endParaRPr lang="en-GB" sz="1600" dirty="0" smtClean="0">
              <a:latin typeface="Calibri" pitchFamily="34" charset="0"/>
              <a:cs typeface="Calibri" pitchFamily="34" charset="0"/>
            </a:endParaRPr>
          </a:p>
          <a:p>
            <a:pPr>
              <a:spcBef>
                <a:spcPct val="50000"/>
              </a:spcBef>
            </a:pPr>
            <a:r>
              <a:rPr lang="en-GB" sz="1600" dirty="0" smtClean="0">
                <a:latin typeface="Calibri" pitchFamily="34" charset="0"/>
                <a:cs typeface="Calibri" pitchFamily="34" charset="0"/>
              </a:rPr>
              <a:t>Accessibility features = Alt tags, altered text size / background colour.</a:t>
            </a:r>
          </a:p>
          <a:p>
            <a:pPr>
              <a:spcBef>
                <a:spcPct val="50000"/>
              </a:spcBef>
            </a:pPr>
            <a:r>
              <a:rPr lang="en-GB" sz="1600" dirty="0" smtClean="0">
                <a:latin typeface="Calibri" pitchFamily="34" charset="0"/>
                <a:cs typeface="Calibri" pitchFamily="34" charset="0"/>
              </a:rPr>
              <a:t>Meta tags = computer games </a:t>
            </a:r>
            <a:r>
              <a:rPr lang="en-GB" sz="1600" dirty="0" smtClean="0">
                <a:latin typeface="Calibri" pitchFamily="34" charset="0"/>
                <a:cs typeface="Calibri" pitchFamily="34" charset="0"/>
              </a:rPr>
              <a:t>Wii, Xbox, </a:t>
            </a:r>
            <a:r>
              <a:rPr lang="en-GB" sz="1600" dirty="0" smtClean="0">
                <a:latin typeface="Calibri" pitchFamily="34" charset="0"/>
                <a:cs typeface="Calibri" pitchFamily="34" charset="0"/>
              </a:rPr>
              <a:t>PC</a:t>
            </a:r>
            <a:endParaRPr lang="en-GB" sz="1600" dirty="0">
              <a:latin typeface="Calibri" pitchFamily="34" charset="0"/>
              <a:cs typeface="Calibri" pitchFamily="34" charset="0"/>
            </a:endParaRPr>
          </a:p>
        </p:txBody>
      </p:sp>
      <p:sp>
        <p:nvSpPr>
          <p:cNvPr id="9224" name="Rectangle 8"/>
          <p:cNvSpPr>
            <a:spLocks noChangeArrowheads="1"/>
          </p:cNvSpPr>
          <p:nvPr/>
        </p:nvSpPr>
        <p:spPr bwMode="auto">
          <a:xfrm>
            <a:off x="1894562" y="3384329"/>
            <a:ext cx="4105275" cy="3067051"/>
          </a:xfrm>
          <a:prstGeom prst="rect">
            <a:avLst/>
          </a:prstGeom>
          <a:solidFill>
            <a:schemeClr val="accent1"/>
          </a:solidFill>
          <a:ln w="9525">
            <a:solidFill>
              <a:schemeClr val="tx1"/>
            </a:solidFill>
            <a:miter lim="800000"/>
            <a:headEnd/>
            <a:tailEnd/>
          </a:ln>
        </p:spPr>
        <p:txBody>
          <a:bodyPr wrap="none" anchor="ctr"/>
          <a:lstStyle/>
          <a:p>
            <a:endParaRPr lang="en-US">
              <a:latin typeface="Calibri" pitchFamily="34" charset="0"/>
              <a:cs typeface="Calibri" pitchFamily="34" charset="0"/>
            </a:endParaRPr>
          </a:p>
        </p:txBody>
      </p:sp>
      <p:sp>
        <p:nvSpPr>
          <p:cNvPr id="9225" name="Rectangle 9"/>
          <p:cNvSpPr>
            <a:spLocks noChangeArrowheads="1"/>
          </p:cNvSpPr>
          <p:nvPr/>
        </p:nvSpPr>
        <p:spPr bwMode="auto">
          <a:xfrm>
            <a:off x="1967586" y="4528824"/>
            <a:ext cx="784231" cy="360363"/>
          </a:xfrm>
          <a:prstGeom prst="rect">
            <a:avLst/>
          </a:prstGeom>
          <a:solidFill>
            <a:schemeClr val="accent1"/>
          </a:solidFill>
          <a:ln w="9525">
            <a:solidFill>
              <a:schemeClr val="tx1"/>
            </a:solidFill>
            <a:miter lim="800000"/>
            <a:headEnd/>
            <a:tailEnd/>
          </a:ln>
        </p:spPr>
        <p:txBody>
          <a:bodyPr wrap="none" anchor="ctr"/>
          <a:lstStyle/>
          <a:p>
            <a:pPr algn="ctr"/>
            <a:r>
              <a:rPr lang="en-GB" sz="1200">
                <a:latin typeface="Calibri" pitchFamily="34" charset="0"/>
                <a:cs typeface="Calibri" pitchFamily="34" charset="0"/>
              </a:rPr>
              <a:t>Home</a:t>
            </a:r>
          </a:p>
        </p:txBody>
      </p:sp>
      <p:sp>
        <p:nvSpPr>
          <p:cNvPr id="9226" name="Text Box 10"/>
          <p:cNvSpPr txBox="1">
            <a:spLocks noChangeArrowheads="1"/>
          </p:cNvSpPr>
          <p:nvPr/>
        </p:nvSpPr>
        <p:spPr bwMode="auto">
          <a:xfrm>
            <a:off x="1894562" y="4176493"/>
            <a:ext cx="1042988" cy="366713"/>
          </a:xfrm>
          <a:prstGeom prst="rect">
            <a:avLst/>
          </a:prstGeom>
          <a:noFill/>
          <a:ln w="9525">
            <a:noFill/>
            <a:miter lim="800000"/>
            <a:headEnd/>
            <a:tailEnd/>
          </a:ln>
        </p:spPr>
        <p:txBody>
          <a:bodyPr>
            <a:spAutoFit/>
          </a:bodyPr>
          <a:lstStyle/>
          <a:p>
            <a:pPr>
              <a:spcBef>
                <a:spcPct val="50000"/>
              </a:spcBef>
            </a:pPr>
            <a:r>
              <a:rPr lang="en-GB">
                <a:latin typeface="Calibri" pitchFamily="34" charset="0"/>
                <a:cs typeface="Calibri" pitchFamily="34" charset="0"/>
              </a:rPr>
              <a:t>Links</a:t>
            </a:r>
          </a:p>
        </p:txBody>
      </p:sp>
      <p:sp>
        <p:nvSpPr>
          <p:cNvPr id="9227" name="Line 11"/>
          <p:cNvSpPr>
            <a:spLocks noChangeShapeType="1"/>
          </p:cNvSpPr>
          <p:nvPr/>
        </p:nvSpPr>
        <p:spPr bwMode="auto">
          <a:xfrm flipH="1">
            <a:off x="1894562" y="4093951"/>
            <a:ext cx="4105275" cy="0"/>
          </a:xfrm>
          <a:prstGeom prst="line">
            <a:avLst/>
          </a:prstGeom>
          <a:noFill/>
          <a:ln w="9525">
            <a:solidFill>
              <a:schemeClr val="tx1"/>
            </a:solidFill>
            <a:round/>
            <a:headEnd/>
            <a:tailEnd/>
          </a:ln>
        </p:spPr>
        <p:txBody>
          <a:bodyPr/>
          <a:lstStyle/>
          <a:p>
            <a:endParaRPr lang="en-US">
              <a:latin typeface="Calibri" pitchFamily="34" charset="0"/>
              <a:cs typeface="Calibri" pitchFamily="34" charset="0"/>
            </a:endParaRPr>
          </a:p>
        </p:txBody>
      </p:sp>
      <p:sp>
        <p:nvSpPr>
          <p:cNvPr id="9228" name="Rectangle 12"/>
          <p:cNvSpPr>
            <a:spLocks noChangeArrowheads="1"/>
          </p:cNvSpPr>
          <p:nvPr/>
        </p:nvSpPr>
        <p:spPr bwMode="auto">
          <a:xfrm>
            <a:off x="1910423" y="3379571"/>
            <a:ext cx="912833" cy="714380"/>
          </a:xfrm>
          <a:prstGeom prst="rect">
            <a:avLst/>
          </a:prstGeom>
          <a:noFill/>
          <a:ln w="9525">
            <a:solidFill>
              <a:schemeClr val="tx1"/>
            </a:solidFill>
            <a:round/>
            <a:headEnd/>
            <a:tailEnd/>
          </a:ln>
        </p:spPr>
        <p:txBody>
          <a:bodyPr anchor="ctr"/>
          <a:lstStyle/>
          <a:p>
            <a:pPr algn="ctr"/>
            <a:r>
              <a:rPr lang="en-GB" dirty="0" smtClean="0">
                <a:latin typeface="Calibri" pitchFamily="34" charset="0"/>
                <a:cs typeface="Calibri" pitchFamily="34" charset="0"/>
              </a:rPr>
              <a:t>LOGO</a:t>
            </a:r>
            <a:endParaRPr lang="en-GB" dirty="0">
              <a:latin typeface="Calibri" pitchFamily="34" charset="0"/>
              <a:cs typeface="Calibri" pitchFamily="34" charset="0"/>
            </a:endParaRPr>
          </a:p>
        </p:txBody>
      </p:sp>
      <p:sp>
        <p:nvSpPr>
          <p:cNvPr id="9230" name="Rectangle 14"/>
          <p:cNvSpPr>
            <a:spLocks noChangeArrowheads="1"/>
          </p:cNvSpPr>
          <p:nvPr/>
        </p:nvSpPr>
        <p:spPr bwMode="auto">
          <a:xfrm>
            <a:off x="1967586" y="5032061"/>
            <a:ext cx="784231" cy="360363"/>
          </a:xfrm>
          <a:prstGeom prst="rect">
            <a:avLst/>
          </a:prstGeom>
          <a:solidFill>
            <a:schemeClr val="accent1"/>
          </a:solidFill>
          <a:ln w="9525">
            <a:solidFill>
              <a:schemeClr val="tx1"/>
            </a:solidFill>
            <a:miter lim="800000"/>
            <a:headEnd/>
            <a:tailEnd/>
          </a:ln>
        </p:spPr>
        <p:txBody>
          <a:bodyPr wrap="none" anchor="ctr"/>
          <a:lstStyle/>
          <a:p>
            <a:pPr algn="ctr"/>
            <a:r>
              <a:rPr lang="en-GB" sz="1200" dirty="0" smtClean="0">
                <a:latin typeface="Calibri" pitchFamily="34" charset="0"/>
                <a:cs typeface="Calibri" pitchFamily="34" charset="0"/>
              </a:rPr>
              <a:t>Accessibility</a:t>
            </a:r>
            <a:endParaRPr lang="en-GB" sz="1200" dirty="0">
              <a:latin typeface="Calibri" pitchFamily="34" charset="0"/>
              <a:cs typeface="Calibri" pitchFamily="34" charset="0"/>
            </a:endParaRPr>
          </a:p>
        </p:txBody>
      </p:sp>
      <p:sp>
        <p:nvSpPr>
          <p:cNvPr id="9231" name="Rectangle 15"/>
          <p:cNvSpPr>
            <a:spLocks noChangeArrowheads="1"/>
          </p:cNvSpPr>
          <p:nvPr/>
        </p:nvSpPr>
        <p:spPr bwMode="auto">
          <a:xfrm>
            <a:off x="1967586" y="5536886"/>
            <a:ext cx="784231" cy="360363"/>
          </a:xfrm>
          <a:prstGeom prst="rect">
            <a:avLst/>
          </a:prstGeom>
          <a:solidFill>
            <a:schemeClr val="accent1"/>
          </a:solidFill>
          <a:ln w="9525">
            <a:solidFill>
              <a:schemeClr val="tx1"/>
            </a:solidFill>
            <a:miter lim="800000"/>
            <a:headEnd/>
            <a:tailEnd/>
          </a:ln>
        </p:spPr>
        <p:txBody>
          <a:bodyPr wrap="none" anchor="ctr"/>
          <a:lstStyle/>
          <a:p>
            <a:pPr algn="ctr"/>
            <a:r>
              <a:rPr lang="en-GB" sz="1400" dirty="0">
                <a:latin typeface="Calibri" pitchFamily="34" charset="0"/>
                <a:cs typeface="Calibri" pitchFamily="34" charset="0"/>
              </a:rPr>
              <a:t>DVD’s</a:t>
            </a:r>
          </a:p>
        </p:txBody>
      </p:sp>
      <p:sp>
        <p:nvSpPr>
          <p:cNvPr id="9232" name="Text Box 16"/>
          <p:cNvSpPr txBox="1">
            <a:spLocks noChangeArrowheads="1"/>
          </p:cNvSpPr>
          <p:nvPr/>
        </p:nvSpPr>
        <p:spPr bwMode="auto">
          <a:xfrm>
            <a:off x="3202652" y="3489410"/>
            <a:ext cx="2714644" cy="461665"/>
          </a:xfrm>
          <a:prstGeom prst="rect">
            <a:avLst/>
          </a:prstGeom>
          <a:noFill/>
          <a:ln w="9525">
            <a:noFill/>
            <a:miter lim="800000"/>
            <a:headEnd/>
            <a:tailEnd/>
          </a:ln>
        </p:spPr>
        <p:txBody>
          <a:bodyPr wrap="square">
            <a:spAutoFit/>
          </a:bodyPr>
          <a:lstStyle/>
          <a:p>
            <a:pPr>
              <a:spcBef>
                <a:spcPct val="50000"/>
              </a:spcBef>
            </a:pPr>
            <a:r>
              <a:rPr lang="en-GB" sz="2400" dirty="0">
                <a:latin typeface="Calibri" pitchFamily="34" charset="0"/>
                <a:cs typeface="Calibri" pitchFamily="34" charset="0"/>
              </a:rPr>
              <a:t>The Digital Realm</a:t>
            </a:r>
          </a:p>
        </p:txBody>
      </p:sp>
      <p:sp>
        <p:nvSpPr>
          <p:cNvPr id="9234" name="Text Box 18"/>
          <p:cNvSpPr txBox="1">
            <a:spLocks noChangeArrowheads="1"/>
          </p:cNvSpPr>
          <p:nvPr/>
        </p:nvSpPr>
        <p:spPr bwMode="auto">
          <a:xfrm>
            <a:off x="2845462" y="4093951"/>
            <a:ext cx="2376488" cy="366713"/>
          </a:xfrm>
          <a:prstGeom prst="rect">
            <a:avLst/>
          </a:prstGeom>
          <a:noFill/>
          <a:ln w="9525">
            <a:noFill/>
            <a:miter lim="800000"/>
            <a:headEnd/>
            <a:tailEnd/>
          </a:ln>
        </p:spPr>
        <p:txBody>
          <a:bodyPr>
            <a:spAutoFit/>
          </a:bodyPr>
          <a:lstStyle/>
          <a:p>
            <a:pPr>
              <a:spcBef>
                <a:spcPct val="50000"/>
              </a:spcBef>
            </a:pPr>
            <a:r>
              <a:rPr lang="en-GB" dirty="0">
                <a:latin typeface="Calibri" pitchFamily="34" charset="0"/>
                <a:cs typeface="Calibri" pitchFamily="34" charset="0"/>
              </a:rPr>
              <a:t>Computer Games</a:t>
            </a:r>
          </a:p>
        </p:txBody>
      </p:sp>
      <p:sp>
        <p:nvSpPr>
          <p:cNvPr id="9235" name="Rectangle 19"/>
          <p:cNvSpPr>
            <a:spLocks noChangeArrowheads="1"/>
          </p:cNvSpPr>
          <p:nvPr/>
        </p:nvSpPr>
        <p:spPr bwMode="auto">
          <a:xfrm>
            <a:off x="1967586" y="6040124"/>
            <a:ext cx="784231" cy="360363"/>
          </a:xfrm>
          <a:prstGeom prst="rect">
            <a:avLst/>
          </a:prstGeom>
          <a:solidFill>
            <a:schemeClr val="accent1"/>
          </a:solidFill>
          <a:ln w="9525">
            <a:solidFill>
              <a:schemeClr val="tx1"/>
            </a:solidFill>
            <a:miter lim="800000"/>
            <a:headEnd/>
            <a:tailEnd/>
          </a:ln>
        </p:spPr>
        <p:txBody>
          <a:bodyPr wrap="none" anchor="ctr"/>
          <a:lstStyle/>
          <a:p>
            <a:pPr algn="ctr"/>
            <a:r>
              <a:rPr lang="en-GB" sz="1200">
                <a:latin typeface="Calibri" pitchFamily="34" charset="0"/>
                <a:cs typeface="Calibri" pitchFamily="34" charset="0"/>
              </a:rPr>
              <a:t>Order</a:t>
            </a:r>
          </a:p>
        </p:txBody>
      </p:sp>
      <p:cxnSp>
        <p:nvCxnSpPr>
          <p:cNvPr id="26" name="Straight Connector 25"/>
          <p:cNvCxnSpPr/>
          <p:nvPr/>
        </p:nvCxnSpPr>
        <p:spPr>
          <a:xfrm>
            <a:off x="2845462" y="4451141"/>
            <a:ext cx="3143272" cy="1588"/>
          </a:xfrm>
          <a:prstGeom prst="line">
            <a:avLst/>
          </a:prstGeom>
          <a:noFill/>
          <a:ln w="9525">
            <a:solidFill>
              <a:schemeClr val="tx1"/>
            </a:solidFill>
            <a:round/>
            <a:headEnd/>
            <a:tailEnd/>
          </a:ln>
        </p:spPr>
      </p:cxnSp>
      <p:cxnSp>
        <p:nvCxnSpPr>
          <p:cNvPr id="27" name="Straight Connector 26"/>
          <p:cNvCxnSpPr/>
          <p:nvPr/>
        </p:nvCxnSpPr>
        <p:spPr>
          <a:xfrm>
            <a:off x="2845462" y="5021057"/>
            <a:ext cx="3143272" cy="1588"/>
          </a:xfrm>
          <a:prstGeom prst="line">
            <a:avLst/>
          </a:prstGeom>
          <a:noFill/>
          <a:ln w="9525">
            <a:solidFill>
              <a:schemeClr val="tx1"/>
            </a:solidFill>
            <a:round/>
            <a:headEnd/>
            <a:tailEnd/>
          </a:ln>
        </p:spPr>
      </p:cxnSp>
      <p:cxnSp>
        <p:nvCxnSpPr>
          <p:cNvPr id="28" name="Straight Connector 27"/>
          <p:cNvCxnSpPr/>
          <p:nvPr/>
        </p:nvCxnSpPr>
        <p:spPr>
          <a:xfrm>
            <a:off x="2845462" y="5521123"/>
            <a:ext cx="3143272" cy="1588"/>
          </a:xfrm>
          <a:prstGeom prst="line">
            <a:avLst/>
          </a:prstGeom>
          <a:noFill/>
          <a:ln w="9525">
            <a:solidFill>
              <a:schemeClr val="tx1"/>
            </a:solidFill>
            <a:round/>
            <a:headEnd/>
            <a:tailEnd/>
          </a:ln>
        </p:spPr>
      </p:cxnSp>
      <p:cxnSp>
        <p:nvCxnSpPr>
          <p:cNvPr id="29" name="Straight Connector 28"/>
          <p:cNvCxnSpPr/>
          <p:nvPr/>
        </p:nvCxnSpPr>
        <p:spPr>
          <a:xfrm>
            <a:off x="2823256" y="6022777"/>
            <a:ext cx="3143272" cy="1588"/>
          </a:xfrm>
          <a:prstGeom prst="line">
            <a:avLst/>
          </a:prstGeom>
          <a:noFill/>
          <a:ln w="9525">
            <a:solidFill>
              <a:schemeClr val="tx1"/>
            </a:solidFill>
            <a:round/>
            <a:headEnd/>
            <a:tailEnd/>
          </a:ln>
        </p:spPr>
      </p:cxnSp>
      <p:cxnSp>
        <p:nvCxnSpPr>
          <p:cNvPr id="31" name="Straight Connector 30"/>
          <p:cNvCxnSpPr/>
          <p:nvPr/>
        </p:nvCxnSpPr>
        <p:spPr>
          <a:xfrm rot="5400000">
            <a:off x="3324116" y="5236959"/>
            <a:ext cx="1570842" cy="794"/>
          </a:xfrm>
          <a:prstGeom prst="line">
            <a:avLst/>
          </a:prstGeom>
          <a:noFill/>
          <a:ln w="9525">
            <a:solidFill>
              <a:schemeClr val="tx1"/>
            </a:solidFill>
            <a:round/>
            <a:headEnd/>
            <a:tailEnd/>
          </a:ln>
        </p:spPr>
      </p:cxnSp>
      <p:cxnSp>
        <p:nvCxnSpPr>
          <p:cNvPr id="38" name="Straight Connector 37"/>
          <p:cNvCxnSpPr/>
          <p:nvPr/>
        </p:nvCxnSpPr>
        <p:spPr>
          <a:xfrm rot="5400000">
            <a:off x="1644938" y="5272269"/>
            <a:ext cx="2357430" cy="794"/>
          </a:xfrm>
          <a:prstGeom prst="line">
            <a:avLst/>
          </a:prstGeom>
          <a:noFill/>
          <a:ln w="9525">
            <a:solidFill>
              <a:schemeClr val="tx1"/>
            </a:solidFill>
            <a:round/>
            <a:headEnd/>
            <a:tailEnd/>
          </a:ln>
        </p:spPr>
      </p:cxnSp>
      <p:sp>
        <p:nvSpPr>
          <p:cNvPr id="46" name="TextBox 45"/>
          <p:cNvSpPr txBox="1"/>
          <p:nvPr/>
        </p:nvSpPr>
        <p:spPr>
          <a:xfrm>
            <a:off x="2823256" y="4489542"/>
            <a:ext cx="1571636" cy="430887"/>
          </a:xfrm>
          <a:prstGeom prst="rect">
            <a:avLst/>
          </a:prstGeom>
          <a:noFill/>
        </p:spPr>
        <p:txBody>
          <a:bodyPr wrap="square" rtlCol="0">
            <a:spAutoFit/>
          </a:bodyPr>
          <a:lstStyle/>
          <a:p>
            <a:r>
              <a:rPr lang="en-GB" sz="1100" dirty="0" smtClean="0">
                <a:latin typeface="Calibri" pitchFamily="34" charset="0"/>
                <a:cs typeface="Calibri" pitchFamily="34" charset="0"/>
              </a:rPr>
              <a:t>Image of World of </a:t>
            </a:r>
            <a:r>
              <a:rPr lang="en-GB" sz="1100" dirty="0" err="1" smtClean="0">
                <a:latin typeface="Calibri" pitchFamily="34" charset="0"/>
                <a:cs typeface="Calibri" pitchFamily="34" charset="0"/>
              </a:rPr>
              <a:t>Warcraft</a:t>
            </a:r>
            <a:r>
              <a:rPr lang="en-GB" sz="1100" dirty="0" smtClean="0">
                <a:latin typeface="Calibri" pitchFamily="34" charset="0"/>
                <a:cs typeface="Calibri" pitchFamily="34" charset="0"/>
              </a:rPr>
              <a:t>  box art</a:t>
            </a:r>
            <a:endParaRPr lang="en-US" sz="1100" dirty="0">
              <a:latin typeface="Calibri" pitchFamily="34" charset="0"/>
              <a:cs typeface="Calibri" pitchFamily="34" charset="0"/>
            </a:endParaRPr>
          </a:p>
        </p:txBody>
      </p:sp>
      <p:sp>
        <p:nvSpPr>
          <p:cNvPr id="47" name="TextBox 46"/>
          <p:cNvSpPr txBox="1"/>
          <p:nvPr/>
        </p:nvSpPr>
        <p:spPr>
          <a:xfrm>
            <a:off x="2823256" y="5061046"/>
            <a:ext cx="1571636" cy="430887"/>
          </a:xfrm>
          <a:prstGeom prst="rect">
            <a:avLst/>
          </a:prstGeom>
          <a:noFill/>
        </p:spPr>
        <p:txBody>
          <a:bodyPr wrap="square" rtlCol="0">
            <a:spAutoFit/>
          </a:bodyPr>
          <a:lstStyle/>
          <a:p>
            <a:r>
              <a:rPr lang="en-GB" sz="1100" dirty="0" smtClean="0">
                <a:latin typeface="Calibri" pitchFamily="34" charset="0"/>
                <a:cs typeface="Calibri" pitchFamily="34" charset="0"/>
              </a:rPr>
              <a:t>Image of </a:t>
            </a:r>
            <a:r>
              <a:rPr lang="en-GB" sz="1100" dirty="0" err="1" smtClean="0">
                <a:latin typeface="Calibri" pitchFamily="34" charset="0"/>
                <a:cs typeface="Calibri" pitchFamily="34" charset="0"/>
              </a:rPr>
              <a:t>Wii</a:t>
            </a:r>
            <a:r>
              <a:rPr lang="en-GB" sz="1100" dirty="0" smtClean="0">
                <a:latin typeface="Calibri" pitchFamily="34" charset="0"/>
                <a:cs typeface="Calibri" pitchFamily="34" charset="0"/>
              </a:rPr>
              <a:t> Sports Resort box art</a:t>
            </a:r>
            <a:endParaRPr lang="en-US" sz="1100" dirty="0">
              <a:latin typeface="Calibri" pitchFamily="34" charset="0"/>
              <a:cs typeface="Calibri" pitchFamily="34" charset="0"/>
            </a:endParaRPr>
          </a:p>
        </p:txBody>
      </p:sp>
      <p:sp>
        <p:nvSpPr>
          <p:cNvPr id="48" name="TextBox 47"/>
          <p:cNvSpPr txBox="1"/>
          <p:nvPr/>
        </p:nvSpPr>
        <p:spPr>
          <a:xfrm>
            <a:off x="2823256" y="5522711"/>
            <a:ext cx="1285884" cy="430887"/>
          </a:xfrm>
          <a:prstGeom prst="rect">
            <a:avLst/>
          </a:prstGeom>
          <a:noFill/>
        </p:spPr>
        <p:txBody>
          <a:bodyPr wrap="square" rtlCol="0">
            <a:spAutoFit/>
          </a:bodyPr>
          <a:lstStyle/>
          <a:p>
            <a:r>
              <a:rPr lang="en-GB" sz="1100" dirty="0" smtClean="0">
                <a:latin typeface="Calibri" pitchFamily="34" charset="0"/>
                <a:cs typeface="Calibri" pitchFamily="34" charset="0"/>
              </a:rPr>
              <a:t>Image of Gears of War  2 box art</a:t>
            </a:r>
            <a:endParaRPr lang="en-US" sz="1100" dirty="0">
              <a:latin typeface="Calibri" pitchFamily="34" charset="0"/>
              <a:cs typeface="Calibri" pitchFamily="34" charset="0"/>
            </a:endParaRPr>
          </a:p>
        </p:txBody>
      </p:sp>
      <p:sp>
        <p:nvSpPr>
          <p:cNvPr id="50" name="TextBox 49"/>
          <p:cNvSpPr txBox="1"/>
          <p:nvPr/>
        </p:nvSpPr>
        <p:spPr>
          <a:xfrm>
            <a:off x="251520" y="4699010"/>
            <a:ext cx="1500166" cy="1754326"/>
          </a:xfrm>
          <a:prstGeom prst="rect">
            <a:avLst/>
          </a:prstGeom>
          <a:noFill/>
          <a:ln>
            <a:solidFill>
              <a:schemeClr val="tx1"/>
            </a:solidFill>
          </a:ln>
        </p:spPr>
        <p:txBody>
          <a:bodyPr wrap="square" rtlCol="0">
            <a:spAutoFit/>
          </a:bodyPr>
          <a:lstStyle/>
          <a:p>
            <a:pPr algn="ctr"/>
            <a:r>
              <a:rPr lang="en-GB" dirty="0" smtClean="0">
                <a:latin typeface="Calibri" pitchFamily="34" charset="0"/>
                <a:cs typeface="Calibri" pitchFamily="34" charset="0"/>
              </a:rPr>
              <a:t>This example just for illustrative purposes and is not complete</a:t>
            </a:r>
            <a:endParaRPr lang="en-US" dirty="0">
              <a:latin typeface="Calibri" pitchFamily="34" charset="0"/>
              <a:cs typeface="Calibri" pitchFamily="34" charset="0"/>
            </a:endParaRPr>
          </a:p>
        </p:txBody>
      </p:sp>
      <p:cxnSp>
        <p:nvCxnSpPr>
          <p:cNvPr id="52" name="Straight Connector 51"/>
          <p:cNvCxnSpPr/>
          <p:nvPr/>
        </p:nvCxnSpPr>
        <p:spPr>
          <a:xfrm rot="5400000">
            <a:off x="4466727" y="5236562"/>
            <a:ext cx="1571636" cy="794"/>
          </a:xfrm>
          <a:prstGeom prst="line">
            <a:avLst/>
          </a:prstGeom>
          <a:noFill/>
          <a:ln w="9525">
            <a:solidFill>
              <a:schemeClr val="tx1"/>
            </a:solidFill>
            <a:round/>
            <a:headEnd/>
            <a:tailEnd/>
          </a:ln>
        </p:spPr>
      </p:cxnSp>
      <p:sp>
        <p:nvSpPr>
          <p:cNvPr id="53" name="TextBox 52"/>
          <p:cNvSpPr txBox="1"/>
          <p:nvPr/>
        </p:nvSpPr>
        <p:spPr>
          <a:xfrm>
            <a:off x="5252148" y="4522579"/>
            <a:ext cx="857256" cy="430887"/>
          </a:xfrm>
          <a:prstGeom prst="rect">
            <a:avLst/>
          </a:prstGeom>
          <a:noFill/>
        </p:spPr>
        <p:txBody>
          <a:bodyPr wrap="square" rtlCol="0">
            <a:spAutoFit/>
          </a:bodyPr>
          <a:lstStyle/>
          <a:p>
            <a:r>
              <a:rPr lang="en-GB" sz="1100" dirty="0" smtClean="0">
                <a:latin typeface="Calibri" pitchFamily="34" charset="0"/>
                <a:cs typeface="Calibri" pitchFamily="34" charset="0"/>
              </a:rPr>
              <a:t>Price and availability</a:t>
            </a:r>
            <a:endParaRPr lang="en-US" sz="1100" dirty="0">
              <a:latin typeface="Calibri" pitchFamily="34" charset="0"/>
              <a:cs typeface="Calibri" pitchFamily="34" charset="0"/>
            </a:endParaRPr>
          </a:p>
        </p:txBody>
      </p:sp>
      <p:sp>
        <p:nvSpPr>
          <p:cNvPr id="54" name="TextBox 53"/>
          <p:cNvSpPr txBox="1"/>
          <p:nvPr/>
        </p:nvSpPr>
        <p:spPr>
          <a:xfrm>
            <a:off x="5252148" y="5020386"/>
            <a:ext cx="857256" cy="430887"/>
          </a:xfrm>
          <a:prstGeom prst="rect">
            <a:avLst/>
          </a:prstGeom>
          <a:noFill/>
        </p:spPr>
        <p:txBody>
          <a:bodyPr wrap="square" rtlCol="0">
            <a:spAutoFit/>
          </a:bodyPr>
          <a:lstStyle/>
          <a:p>
            <a:r>
              <a:rPr lang="en-GB" sz="1100" dirty="0" smtClean="0">
                <a:latin typeface="Calibri" pitchFamily="34" charset="0"/>
                <a:cs typeface="Calibri" pitchFamily="34" charset="0"/>
              </a:rPr>
              <a:t>Price and availability</a:t>
            </a:r>
            <a:endParaRPr lang="en-US" sz="1100" dirty="0">
              <a:latin typeface="Calibri" pitchFamily="34" charset="0"/>
              <a:cs typeface="Calibri" pitchFamily="34" charset="0"/>
            </a:endParaRPr>
          </a:p>
        </p:txBody>
      </p:sp>
      <p:sp>
        <p:nvSpPr>
          <p:cNvPr id="55" name="TextBox 54"/>
          <p:cNvSpPr txBox="1"/>
          <p:nvPr/>
        </p:nvSpPr>
        <p:spPr>
          <a:xfrm>
            <a:off x="5252148" y="5520452"/>
            <a:ext cx="857256" cy="430887"/>
          </a:xfrm>
          <a:prstGeom prst="rect">
            <a:avLst/>
          </a:prstGeom>
          <a:noFill/>
        </p:spPr>
        <p:txBody>
          <a:bodyPr wrap="square" rtlCol="0">
            <a:spAutoFit/>
          </a:bodyPr>
          <a:lstStyle/>
          <a:p>
            <a:r>
              <a:rPr lang="en-GB" sz="1100" dirty="0" smtClean="0">
                <a:latin typeface="Calibri" pitchFamily="34" charset="0"/>
                <a:cs typeface="Calibri" pitchFamily="34" charset="0"/>
              </a:rPr>
              <a:t>Price and availability</a:t>
            </a:r>
            <a:endParaRPr lang="en-US" sz="1100" dirty="0">
              <a:latin typeface="Calibri" pitchFamily="34" charset="0"/>
              <a:cs typeface="Calibri" pitchFamily="34" charset="0"/>
            </a:endParaRPr>
          </a:p>
        </p:txBody>
      </p:sp>
      <p:cxnSp>
        <p:nvCxnSpPr>
          <p:cNvPr id="58" name="Straight Connector 57"/>
          <p:cNvCxnSpPr/>
          <p:nvPr/>
        </p:nvCxnSpPr>
        <p:spPr>
          <a:xfrm rot="5400000">
            <a:off x="4179796" y="6237079"/>
            <a:ext cx="428604" cy="1588"/>
          </a:xfrm>
          <a:prstGeom prst="line">
            <a:avLst/>
          </a:prstGeom>
          <a:noFill/>
          <a:ln w="9525">
            <a:solidFill>
              <a:schemeClr val="tx1"/>
            </a:solidFill>
            <a:round/>
            <a:headEnd/>
            <a:tailEnd/>
          </a:ln>
        </p:spPr>
      </p:cxnSp>
      <p:sp>
        <p:nvSpPr>
          <p:cNvPr id="62" name="TextBox 61"/>
          <p:cNvSpPr txBox="1"/>
          <p:nvPr/>
        </p:nvSpPr>
        <p:spPr>
          <a:xfrm>
            <a:off x="2823256" y="6020494"/>
            <a:ext cx="1643074" cy="369332"/>
          </a:xfrm>
          <a:prstGeom prst="rect">
            <a:avLst/>
          </a:prstGeom>
          <a:noFill/>
        </p:spPr>
        <p:txBody>
          <a:bodyPr wrap="square" rtlCol="0">
            <a:spAutoFit/>
          </a:bodyPr>
          <a:lstStyle/>
          <a:p>
            <a:r>
              <a:rPr lang="en-GB" sz="900" dirty="0" smtClean="0">
                <a:latin typeface="Calibri" pitchFamily="34" charset="0"/>
                <a:cs typeface="Calibri" pitchFamily="34" charset="0"/>
              </a:rPr>
              <a:t>Email link to sales</a:t>
            </a:r>
          </a:p>
          <a:p>
            <a:r>
              <a:rPr lang="en-GB" sz="900" dirty="0" smtClean="0">
                <a:latin typeface="Calibri" pitchFamily="34" charset="0"/>
                <a:cs typeface="Calibri" pitchFamily="34" charset="0"/>
              </a:rPr>
              <a:t>Email link to customer service</a:t>
            </a:r>
            <a:endParaRPr lang="en-US" sz="900" dirty="0">
              <a:latin typeface="Calibri" pitchFamily="34" charset="0"/>
              <a:cs typeface="Calibri" pitchFamily="34" charset="0"/>
            </a:endParaRPr>
          </a:p>
        </p:txBody>
      </p:sp>
      <p:sp>
        <p:nvSpPr>
          <p:cNvPr id="63" name="TextBox 62"/>
          <p:cNvSpPr txBox="1"/>
          <p:nvPr/>
        </p:nvSpPr>
        <p:spPr>
          <a:xfrm>
            <a:off x="4466330" y="6010635"/>
            <a:ext cx="1643074" cy="369332"/>
          </a:xfrm>
          <a:prstGeom prst="rect">
            <a:avLst/>
          </a:prstGeom>
          <a:noFill/>
        </p:spPr>
        <p:txBody>
          <a:bodyPr wrap="square" rtlCol="0">
            <a:spAutoFit/>
          </a:bodyPr>
          <a:lstStyle/>
          <a:p>
            <a:r>
              <a:rPr lang="en-GB" sz="900" dirty="0" smtClean="0">
                <a:latin typeface="Calibri" pitchFamily="34" charset="0"/>
                <a:cs typeface="Calibri" pitchFamily="34" charset="0"/>
              </a:rPr>
              <a:t>External link to Google</a:t>
            </a:r>
          </a:p>
          <a:p>
            <a:r>
              <a:rPr lang="en-GB" sz="900" dirty="0" smtClean="0">
                <a:latin typeface="Calibri" pitchFamily="34" charset="0"/>
                <a:cs typeface="Calibri" pitchFamily="34" charset="0"/>
              </a:rPr>
              <a:t>External link to </a:t>
            </a:r>
            <a:r>
              <a:rPr lang="en-GB" sz="900" dirty="0" err="1" smtClean="0">
                <a:latin typeface="Calibri" pitchFamily="34" charset="0"/>
                <a:cs typeface="Calibri" pitchFamily="34" charset="0"/>
              </a:rPr>
              <a:t>metacritic</a:t>
            </a:r>
            <a:endParaRPr lang="en-US" sz="900" dirty="0">
              <a:latin typeface="Calibri" pitchFamily="34" charset="0"/>
              <a:cs typeface="Calibri" pitchFamily="34" charset="0"/>
            </a:endParaRPr>
          </a:p>
        </p:txBody>
      </p:sp>
      <p:sp>
        <p:nvSpPr>
          <p:cNvPr id="64" name="TextBox 63"/>
          <p:cNvSpPr txBox="1"/>
          <p:nvPr/>
        </p:nvSpPr>
        <p:spPr>
          <a:xfrm>
            <a:off x="4109140" y="4487717"/>
            <a:ext cx="1143008" cy="430887"/>
          </a:xfrm>
          <a:prstGeom prst="rect">
            <a:avLst/>
          </a:prstGeom>
          <a:noFill/>
        </p:spPr>
        <p:txBody>
          <a:bodyPr wrap="square" rtlCol="0">
            <a:spAutoFit/>
          </a:bodyPr>
          <a:lstStyle/>
          <a:p>
            <a:r>
              <a:rPr lang="en-GB" sz="1100" dirty="0" smtClean="0">
                <a:latin typeface="Calibri" pitchFamily="34" charset="0"/>
                <a:cs typeface="Calibri" pitchFamily="34" charset="0"/>
              </a:rPr>
              <a:t>Description of game</a:t>
            </a:r>
            <a:endParaRPr lang="en-US" sz="1100" dirty="0">
              <a:latin typeface="Calibri" pitchFamily="34" charset="0"/>
              <a:cs typeface="Calibri" pitchFamily="34" charset="0"/>
            </a:endParaRPr>
          </a:p>
        </p:txBody>
      </p:sp>
      <p:sp>
        <p:nvSpPr>
          <p:cNvPr id="65" name="TextBox 64"/>
          <p:cNvSpPr txBox="1"/>
          <p:nvPr/>
        </p:nvSpPr>
        <p:spPr>
          <a:xfrm>
            <a:off x="4109140" y="5055248"/>
            <a:ext cx="1143008" cy="430887"/>
          </a:xfrm>
          <a:prstGeom prst="rect">
            <a:avLst/>
          </a:prstGeom>
          <a:noFill/>
        </p:spPr>
        <p:txBody>
          <a:bodyPr wrap="square" rtlCol="0">
            <a:spAutoFit/>
          </a:bodyPr>
          <a:lstStyle/>
          <a:p>
            <a:r>
              <a:rPr lang="en-GB" sz="1100" dirty="0" smtClean="0">
                <a:latin typeface="Calibri" pitchFamily="34" charset="0"/>
                <a:cs typeface="Calibri" pitchFamily="34" charset="0"/>
              </a:rPr>
              <a:t>Description of game</a:t>
            </a:r>
            <a:endParaRPr lang="en-US" sz="1100" dirty="0">
              <a:latin typeface="Calibri" pitchFamily="34" charset="0"/>
              <a:cs typeface="Calibri" pitchFamily="34" charset="0"/>
            </a:endParaRPr>
          </a:p>
        </p:txBody>
      </p:sp>
      <p:sp>
        <p:nvSpPr>
          <p:cNvPr id="66" name="TextBox 65"/>
          <p:cNvSpPr txBox="1"/>
          <p:nvPr/>
        </p:nvSpPr>
        <p:spPr>
          <a:xfrm>
            <a:off x="4109140" y="5520452"/>
            <a:ext cx="1143008" cy="430887"/>
          </a:xfrm>
          <a:prstGeom prst="rect">
            <a:avLst/>
          </a:prstGeom>
          <a:noFill/>
        </p:spPr>
        <p:txBody>
          <a:bodyPr wrap="square" rtlCol="0">
            <a:spAutoFit/>
          </a:bodyPr>
          <a:lstStyle/>
          <a:p>
            <a:r>
              <a:rPr lang="en-GB" sz="1100" dirty="0" smtClean="0">
                <a:latin typeface="Calibri" pitchFamily="34" charset="0"/>
                <a:cs typeface="Calibri" pitchFamily="34" charset="0"/>
              </a:rPr>
              <a:t>Description of game</a:t>
            </a:r>
            <a:endParaRPr lang="en-US" sz="1100" dirty="0">
              <a:latin typeface="Calibri" pitchFamily="34" charset="0"/>
              <a:cs typeface="Calibri" pitchFamily="34" charset="0"/>
            </a:endParaRPr>
          </a:p>
        </p:txBody>
      </p:sp>
    </p:spTree>
    <p:extLst>
      <p:ext uri="{BB962C8B-B14F-4D97-AF65-F5344CB8AC3E}">
        <p14:creationId xmlns:p14="http://schemas.microsoft.com/office/powerpoint/2010/main" val="35364536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1052736"/>
            <a:ext cx="6984776" cy="5847755"/>
          </a:xfrm>
          <a:prstGeom prst="rect">
            <a:avLst/>
          </a:prstGeom>
        </p:spPr>
        <p:txBody>
          <a:bodyPr wrap="square">
            <a:spAutoFit/>
          </a:bodyPr>
          <a:lstStyle/>
          <a:p>
            <a:r>
              <a:rPr lang="en-GB" sz="1660" b="1" dirty="0" smtClean="0">
                <a:solidFill>
                  <a:srgbClr val="FF0000"/>
                </a:solidFill>
              </a:rPr>
              <a:t>P3.5 – Task 11</a:t>
            </a:r>
            <a:r>
              <a:rPr lang="en-GB" sz="1660" dirty="0" smtClean="0">
                <a:solidFill>
                  <a:srgbClr val="FF0000"/>
                </a:solidFill>
              </a:rPr>
              <a:t> – </a:t>
            </a:r>
            <a:r>
              <a:rPr lang="en-US" sz="1660" dirty="0" smtClean="0">
                <a:solidFill>
                  <a:srgbClr val="FF0000"/>
                </a:solidFill>
              </a:rPr>
              <a:t>Explain the additional content on your webpage and how they meet the clients specifications.</a:t>
            </a:r>
          </a:p>
          <a:p>
            <a:pPr marL="234950" indent="-234950">
              <a:buClr>
                <a:srgbClr val="00B050"/>
              </a:buClr>
              <a:buFont typeface="Arial" panose="020B0604020202020204" pitchFamily="34" charset="0"/>
              <a:buChar char="•"/>
            </a:pPr>
            <a:r>
              <a:rPr lang="en-GB" sz="1660" dirty="0" smtClean="0"/>
              <a:t>Design </a:t>
            </a:r>
            <a:r>
              <a:rPr lang="en-GB" sz="1660" dirty="0"/>
              <a:t>(e.g. font, colour) </a:t>
            </a:r>
          </a:p>
          <a:p>
            <a:pPr marL="234950" indent="-234950">
              <a:buClr>
                <a:srgbClr val="00B050"/>
              </a:buClr>
              <a:buFont typeface="Arial" panose="020B0604020202020204" pitchFamily="34" charset="0"/>
              <a:buChar char="•"/>
            </a:pPr>
            <a:r>
              <a:rPr lang="en-US" sz="1660" dirty="0" smtClean="0"/>
              <a:t>Interactive </a:t>
            </a:r>
            <a:r>
              <a:rPr lang="en-US" sz="1660" dirty="0"/>
              <a:t>elements to meet the client’s needs </a:t>
            </a:r>
          </a:p>
          <a:p>
            <a:pPr marL="234950" indent="-234950">
              <a:buClr>
                <a:srgbClr val="00B050"/>
              </a:buClr>
              <a:buFont typeface="Arial" panose="020B0604020202020204" pitchFamily="34" charset="0"/>
              <a:buChar char="•"/>
            </a:pPr>
            <a:r>
              <a:rPr lang="en-GB" sz="1660" dirty="0" smtClean="0"/>
              <a:t>Responsive </a:t>
            </a:r>
            <a:r>
              <a:rPr lang="en-GB" sz="1660" dirty="0"/>
              <a:t>design </a:t>
            </a:r>
          </a:p>
          <a:p>
            <a:pPr marL="568325" indent="-280988">
              <a:buClr>
                <a:srgbClr val="00B050"/>
              </a:buClr>
              <a:buFont typeface="Courier New" panose="02070309020205020404" pitchFamily="49" charset="0"/>
              <a:buChar char="o"/>
            </a:pPr>
            <a:r>
              <a:rPr lang="en-GB" sz="1660" dirty="0"/>
              <a:t>For different devices, e.g. tablet, phone, PC </a:t>
            </a:r>
          </a:p>
          <a:p>
            <a:pPr marL="568325" indent="-280988">
              <a:buClr>
                <a:srgbClr val="00B050"/>
              </a:buClr>
              <a:buFont typeface="Courier New" panose="02070309020205020404" pitchFamily="49" charset="0"/>
              <a:buChar char="o"/>
            </a:pPr>
            <a:r>
              <a:rPr lang="en-GB" sz="1660" dirty="0"/>
              <a:t>For different browsers, e.g. IE, Chrome, </a:t>
            </a:r>
            <a:r>
              <a:rPr lang="en-GB" sz="1660" dirty="0" smtClean="0"/>
              <a:t>Safari</a:t>
            </a:r>
          </a:p>
          <a:p>
            <a:pPr marL="342900" indent="-342900">
              <a:buClr>
                <a:srgbClr val="00B050"/>
              </a:buClr>
              <a:buFont typeface="Wingdings 3" panose="05040102010807070707" pitchFamily="18" charset="2"/>
              <a:buChar char=""/>
            </a:pPr>
            <a:r>
              <a:rPr lang="en-GB" sz="1660" dirty="0" smtClean="0"/>
              <a:t>For this you need to indicate how you have considered the above elements for your client. This could be in the form of a button, link or simply an explanation of how you intend on taking these into consideration.</a:t>
            </a:r>
          </a:p>
          <a:p>
            <a:pPr marL="342900" indent="-342900">
              <a:buClr>
                <a:srgbClr val="00B050"/>
              </a:buClr>
              <a:buFont typeface="Wingdings 3" panose="05040102010807070707" pitchFamily="18" charset="2"/>
              <a:buChar char=""/>
            </a:pPr>
            <a:r>
              <a:rPr lang="en-GB" sz="1660" dirty="0" smtClean="0"/>
              <a:t>For example, different browsers, you can explain how you will run the completed website through the validation sites named in LO1, to verify use on the browsers. Also you can explain that you can test them on the installed school browsers and verify the links, the scaling and the image quality.</a:t>
            </a:r>
          </a:p>
          <a:p>
            <a:pPr marL="342900" indent="-342900">
              <a:buClr>
                <a:srgbClr val="00B050"/>
              </a:buClr>
              <a:buFont typeface="Wingdings 3" panose="05040102010807070707" pitchFamily="18" charset="2"/>
              <a:buChar char=""/>
            </a:pPr>
            <a:r>
              <a:rPr lang="en-GB" sz="1660" dirty="0" smtClean="0"/>
              <a:t>For different devices explain how you can upload them to a testing site or to your own intranet site for testing on a mobile device to allow you to rescale, adapt or replace content.</a:t>
            </a:r>
          </a:p>
          <a:p>
            <a:pPr>
              <a:buClr>
                <a:srgbClr val="00B050"/>
              </a:buClr>
            </a:pPr>
            <a:r>
              <a:rPr lang="en-GB" sz="1660" b="1" dirty="0" smtClean="0">
                <a:solidFill>
                  <a:srgbClr val="FF0000"/>
                </a:solidFill>
              </a:rPr>
              <a:t>D1.5 – Task 12 -</a:t>
            </a:r>
            <a:r>
              <a:rPr lang="en-GB" sz="1660" dirty="0" smtClean="0">
                <a:solidFill>
                  <a:srgbClr val="FF0000"/>
                </a:solidFill>
              </a:rPr>
              <a:t> </a:t>
            </a:r>
            <a:r>
              <a:rPr lang="en-GB" sz="1660" dirty="0" smtClean="0">
                <a:solidFill>
                  <a:srgbClr val="FF0000"/>
                </a:solidFill>
                <a:latin typeface="Arial" panose="020B0604020202020204" pitchFamily="34" charset="0"/>
                <a:cs typeface="Arial" panose="020B0604020202020204" pitchFamily="34" charset="0"/>
              </a:rPr>
              <a:t>Justify </a:t>
            </a:r>
            <a:r>
              <a:rPr lang="en-GB" sz="1660" dirty="0">
                <a:solidFill>
                  <a:srgbClr val="FF0000"/>
                </a:solidFill>
                <a:latin typeface="Arial" panose="020B0604020202020204" pitchFamily="34" charset="0"/>
                <a:cs typeface="Arial" panose="020B0604020202020204" pitchFamily="34" charset="0"/>
              </a:rPr>
              <a:t>the </a:t>
            </a:r>
            <a:r>
              <a:rPr lang="en-GB" sz="1660" dirty="0" smtClean="0">
                <a:solidFill>
                  <a:srgbClr val="FF0000"/>
                </a:solidFill>
                <a:latin typeface="Arial" panose="020B0604020202020204" pitchFamily="34" charset="0"/>
                <a:cs typeface="Arial" panose="020B0604020202020204" pitchFamily="34" charset="0"/>
              </a:rPr>
              <a:t>Responsive Design content and Browser measures </a:t>
            </a:r>
            <a:r>
              <a:rPr lang="en-GB" sz="1660" dirty="0">
                <a:solidFill>
                  <a:srgbClr val="FF0000"/>
                </a:solidFill>
                <a:latin typeface="Arial" panose="020B0604020202020204" pitchFamily="34" charset="0"/>
                <a:cs typeface="Arial" panose="020B0604020202020204" pitchFamily="34" charset="0"/>
              </a:rPr>
              <a:t>for your website </a:t>
            </a:r>
            <a:r>
              <a:rPr lang="en-US" sz="1660" dirty="0">
                <a:solidFill>
                  <a:srgbClr val="FF0000"/>
                </a:solidFill>
                <a:latin typeface="Arial" panose="020B0604020202020204" pitchFamily="34" charset="0"/>
                <a:cs typeface="Arial" panose="020B0604020202020204" pitchFamily="34" charset="0"/>
              </a:rPr>
              <a:t>based upon the client’s needs, specifying what requirements will be met and reasons why you have chosen this</a:t>
            </a:r>
            <a:r>
              <a:rPr lang="en-US" sz="1660" dirty="0" smtClean="0">
                <a:solidFill>
                  <a:srgbClr val="FF0000"/>
                </a:solidFill>
                <a:latin typeface="Arial" panose="020B0604020202020204" pitchFamily="34" charset="0"/>
                <a:cs typeface="Arial" panose="020B0604020202020204" pitchFamily="34" charset="0"/>
              </a:rPr>
              <a:t>.</a:t>
            </a:r>
            <a:endParaRPr lang="en-US" sz="1660" dirty="0">
              <a:solidFill>
                <a:srgbClr val="FF0000"/>
              </a:solidFill>
              <a:latin typeface="Arial" panose="020B0604020202020204" pitchFamily="34" charset="0"/>
              <a:cs typeface="Arial" panose="020B0604020202020204" pitchFamily="34" charset="0"/>
            </a:endParaRPr>
          </a:p>
        </p:txBody>
      </p:sp>
      <p:sp>
        <p:nvSpPr>
          <p:cNvPr id="8" name="Title 2"/>
          <p:cNvSpPr>
            <a:spLocks noGrp="1"/>
          </p:cNvSpPr>
          <p:nvPr>
            <p:ph type="title"/>
          </p:nvPr>
        </p:nvSpPr>
        <p:spPr>
          <a:xfrm>
            <a:off x="70266" y="72008"/>
            <a:ext cx="8859452" cy="548680"/>
          </a:xfrm>
        </p:spPr>
        <p:txBody>
          <a:bodyPr>
            <a:noAutofit/>
          </a:bodyPr>
          <a:lstStyle/>
          <a:p>
            <a:r>
              <a:rPr lang="en-US" sz="3400" dirty="0" smtClean="0"/>
              <a:t>P3.5 – Produce a Plan for an Interactive Website</a:t>
            </a:r>
            <a:endParaRPr lang="en-GB" sz="3400" dirty="0"/>
          </a:p>
        </p:txBody>
      </p:sp>
      <p:graphicFrame>
        <p:nvGraphicFramePr>
          <p:cNvPr id="6" name="Table 5"/>
          <p:cNvGraphicFramePr>
            <a:graphicFrameLocks noGrp="1"/>
          </p:cNvGraphicFramePr>
          <p:nvPr>
            <p:extLst>
              <p:ext uri="{D42A27DB-BD31-4B8C-83A1-F6EECF244321}">
                <p14:modId xmlns:p14="http://schemas.microsoft.com/office/powerpoint/2010/main" val="2352377744"/>
              </p:ext>
            </p:extLst>
          </p:nvPr>
        </p:nvGraphicFramePr>
        <p:xfrm>
          <a:off x="7236296"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70099">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46525">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Why are all web pages starting to look the same</a:t>
                      </a:r>
                      <a:endParaRPr lang="en-GB" sz="13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Do I have to learn programming to be a web developer</a:t>
                      </a:r>
                      <a:endParaRPr lang="en-GB" sz="13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How much does making and having a website cost</a:t>
                      </a:r>
                      <a:endParaRPr lang="en-GB" sz="13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How do I get up the rankings in Google</a:t>
                      </a:r>
                      <a:endParaRPr lang="en-GB" sz="13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are the limits of HTML coding</a:t>
                      </a:r>
                      <a:endParaRPr lang="en-US" sz="13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Web accessibility and colour schemes</a:t>
                      </a:r>
                      <a:endParaRPr lang="en-US" sz="13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How will VR and Web integrate</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9"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344308" y="1082133"/>
            <a:ext cx="1368152" cy="33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1468780"/>
      </p:ext>
    </p:extLst>
  </p:cSld>
  <p:clrMapOvr>
    <a:masterClrMapping/>
  </p:clrMapOvr>
  <p:transition advClick="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35496" y="44624"/>
            <a:ext cx="8856984" cy="504056"/>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4000" dirty="0" smtClean="0"/>
              <a:t>LO2 </a:t>
            </a:r>
            <a:r>
              <a:rPr lang="en-GB" sz="4000" dirty="0"/>
              <a:t>– </a:t>
            </a:r>
            <a:r>
              <a:rPr lang="en-GB" sz="4000" dirty="0" smtClean="0"/>
              <a:t>Assessment Tasks</a:t>
            </a:r>
            <a:endParaRPr lang="en-GB" sz="4000" dirty="0"/>
          </a:p>
        </p:txBody>
      </p:sp>
      <p:sp>
        <p:nvSpPr>
          <p:cNvPr id="2" name="Rectangle 1"/>
          <p:cNvSpPr>
            <a:spLocks noChangeArrowheads="1"/>
          </p:cNvSpPr>
          <p:nvPr/>
        </p:nvSpPr>
        <p:spPr bwMode="auto">
          <a:xfrm>
            <a:off x="1259632" y="3959440"/>
            <a:ext cx="65" cy="980496"/>
          </a:xfrm>
          <a:prstGeom prst="rect">
            <a:avLst/>
          </a:prstGeom>
          <a:solidFill>
            <a:srgbClr val="F5F7F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464991" rIns="0" bIns="231702"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1"/>
          <p:cNvSpPr>
            <a:spLocks noChangeArrowheads="1"/>
          </p:cNvSpPr>
          <p:nvPr/>
        </p:nvSpPr>
        <p:spPr bwMode="auto">
          <a:xfrm>
            <a:off x="0" y="-261648"/>
            <a:ext cx="65" cy="980496"/>
          </a:xfrm>
          <a:prstGeom prst="rect">
            <a:avLst/>
          </a:prstGeom>
          <a:solidFill>
            <a:srgbClr val="FEFEF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464991" rIns="0" bIns="231702"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9" name="Rectangle 8"/>
          <p:cNvSpPr/>
          <p:nvPr/>
        </p:nvSpPr>
        <p:spPr>
          <a:xfrm>
            <a:off x="251520" y="1052736"/>
            <a:ext cx="8570231" cy="5670783"/>
          </a:xfrm>
          <a:prstGeom prst="rect">
            <a:avLst/>
          </a:prstGeom>
        </p:spPr>
        <p:txBody>
          <a:bodyPr wrap="square">
            <a:spAutoFit/>
          </a:bodyPr>
          <a:lstStyle/>
          <a:p>
            <a:pPr fontAlgn="ctr">
              <a:spcBef>
                <a:spcPts val="0"/>
              </a:spcBef>
              <a:spcAft>
                <a:spcPts val="0"/>
              </a:spcAft>
            </a:pPr>
            <a:r>
              <a:rPr lang="en-GB" sz="1450" b="1" dirty="0">
                <a:solidFill>
                  <a:srgbClr val="000000"/>
                </a:solidFill>
                <a:latin typeface="Arial" panose="020B0604020202020204" pitchFamily="34" charset="0"/>
                <a:cs typeface="Arial" panose="020B0604020202020204" pitchFamily="34" charset="0"/>
              </a:rPr>
              <a:t>P2.1 – Task </a:t>
            </a:r>
            <a:r>
              <a:rPr lang="en-GB" sz="1450" b="1" dirty="0" smtClean="0">
                <a:solidFill>
                  <a:srgbClr val="000000"/>
                </a:solidFill>
                <a:latin typeface="Arial" panose="020B0604020202020204" pitchFamily="34" charset="0"/>
                <a:cs typeface="Arial" panose="020B0604020202020204" pitchFamily="34" charset="0"/>
              </a:rPr>
              <a:t>01 -</a:t>
            </a:r>
            <a:r>
              <a:rPr lang="en-GB" sz="1450" dirty="0" smtClean="0">
                <a:solidFill>
                  <a:srgbClr val="000000"/>
                </a:solidFill>
                <a:latin typeface="Arial" panose="020B0604020202020204" pitchFamily="34" charset="0"/>
                <a:cs typeface="Arial" panose="020B0604020202020204" pitchFamily="34" charset="0"/>
              </a:rPr>
              <a:t> Create </a:t>
            </a:r>
            <a:r>
              <a:rPr lang="en-GB" sz="1450" dirty="0">
                <a:solidFill>
                  <a:srgbClr val="000000"/>
                </a:solidFill>
                <a:latin typeface="Arial" panose="020B0604020202020204" pitchFamily="34" charset="0"/>
                <a:cs typeface="Arial" panose="020B0604020202020204" pitchFamily="34" charset="0"/>
              </a:rPr>
              <a:t>a questionnaire that collects all the relevant information from the client in order to determine their website needs.</a:t>
            </a:r>
            <a:endParaRPr lang="en-GB" sz="1450" dirty="0">
              <a:latin typeface="Arial" panose="020B0604020202020204" pitchFamily="34" charset="0"/>
              <a:cs typeface="Arial" panose="020B0604020202020204" pitchFamily="34" charset="0"/>
            </a:endParaRPr>
          </a:p>
          <a:p>
            <a:pPr fontAlgn="ctr">
              <a:spcBef>
                <a:spcPts val="0"/>
              </a:spcBef>
              <a:spcAft>
                <a:spcPts val="0"/>
              </a:spcAft>
            </a:pPr>
            <a:r>
              <a:rPr lang="en-GB" sz="1450" b="1" dirty="0">
                <a:solidFill>
                  <a:srgbClr val="000000"/>
                </a:solidFill>
                <a:latin typeface="Arial" panose="020B0604020202020204" pitchFamily="34" charset="0"/>
                <a:cs typeface="Arial" panose="020B0604020202020204" pitchFamily="34" charset="0"/>
              </a:rPr>
              <a:t>P2.2 – Task </a:t>
            </a:r>
            <a:r>
              <a:rPr lang="en-GB" sz="1450" b="1" dirty="0" smtClean="0">
                <a:solidFill>
                  <a:srgbClr val="000000"/>
                </a:solidFill>
                <a:latin typeface="Arial" panose="020B0604020202020204" pitchFamily="34" charset="0"/>
                <a:cs typeface="Arial" panose="020B0604020202020204" pitchFamily="34" charset="0"/>
              </a:rPr>
              <a:t>02</a:t>
            </a:r>
            <a:r>
              <a:rPr lang="en-GB" sz="1450" b="1" dirty="0">
                <a:solidFill>
                  <a:srgbClr val="000000"/>
                </a:solidFill>
                <a:latin typeface="Arial" panose="020B0604020202020204" pitchFamily="34" charset="0"/>
                <a:cs typeface="Arial" panose="020B0604020202020204" pitchFamily="34" charset="0"/>
              </a:rPr>
              <a:t> - </a:t>
            </a:r>
            <a:r>
              <a:rPr lang="en-GB" sz="1450" dirty="0" smtClean="0">
                <a:solidFill>
                  <a:srgbClr val="000000"/>
                </a:solidFill>
                <a:latin typeface="Arial" panose="020B0604020202020204" pitchFamily="34" charset="0"/>
                <a:cs typeface="Arial" panose="020B0604020202020204" pitchFamily="34" charset="0"/>
              </a:rPr>
              <a:t>Create </a:t>
            </a:r>
            <a:r>
              <a:rPr lang="en-GB" sz="1450" dirty="0">
                <a:solidFill>
                  <a:srgbClr val="000000"/>
                </a:solidFill>
                <a:latin typeface="Arial" panose="020B0604020202020204" pitchFamily="34" charset="0"/>
                <a:cs typeface="Arial" panose="020B0604020202020204" pitchFamily="34" charset="0"/>
              </a:rPr>
              <a:t>a report that outlines the client’s needs and website requirements, justifying each decision made.</a:t>
            </a:r>
            <a:endParaRPr lang="en-GB" sz="1450" dirty="0">
              <a:latin typeface="Arial" panose="020B0604020202020204" pitchFamily="34" charset="0"/>
              <a:cs typeface="Arial" panose="020B0604020202020204" pitchFamily="34" charset="0"/>
            </a:endParaRPr>
          </a:p>
          <a:p>
            <a:pPr fontAlgn="ctr">
              <a:spcBef>
                <a:spcPts val="0"/>
              </a:spcBef>
              <a:spcAft>
                <a:spcPts val="0"/>
              </a:spcAft>
            </a:pPr>
            <a:r>
              <a:rPr lang="en-GB" sz="1450" b="1" dirty="0">
                <a:solidFill>
                  <a:srgbClr val="000000"/>
                </a:solidFill>
                <a:latin typeface="Arial" panose="020B0604020202020204" pitchFamily="34" charset="0"/>
                <a:cs typeface="Arial" panose="020B0604020202020204" pitchFamily="34" charset="0"/>
              </a:rPr>
              <a:t>P3.1 – Task </a:t>
            </a:r>
            <a:r>
              <a:rPr lang="en-GB" sz="1450" b="1" dirty="0" smtClean="0">
                <a:solidFill>
                  <a:srgbClr val="000000"/>
                </a:solidFill>
                <a:latin typeface="Arial" panose="020B0604020202020204" pitchFamily="34" charset="0"/>
                <a:cs typeface="Arial" panose="020B0604020202020204" pitchFamily="34" charset="0"/>
              </a:rPr>
              <a:t>03</a:t>
            </a:r>
            <a:r>
              <a:rPr lang="en-GB" sz="1450" b="1" dirty="0">
                <a:solidFill>
                  <a:srgbClr val="000000"/>
                </a:solidFill>
                <a:latin typeface="Arial" panose="020B0604020202020204" pitchFamily="34" charset="0"/>
                <a:cs typeface="Arial" panose="020B0604020202020204" pitchFamily="34" charset="0"/>
              </a:rPr>
              <a:t> - </a:t>
            </a:r>
            <a:r>
              <a:rPr lang="en-GB" sz="1450" dirty="0" smtClean="0">
                <a:solidFill>
                  <a:srgbClr val="000000"/>
                </a:solidFill>
                <a:latin typeface="Arial" panose="020B0604020202020204" pitchFamily="34" charset="0"/>
                <a:cs typeface="Arial" panose="020B0604020202020204" pitchFamily="34" charset="0"/>
              </a:rPr>
              <a:t>Create </a:t>
            </a:r>
            <a:r>
              <a:rPr lang="en-GB" sz="1450" dirty="0">
                <a:solidFill>
                  <a:srgbClr val="000000"/>
                </a:solidFill>
                <a:latin typeface="Arial" panose="020B0604020202020204" pitchFamily="34" charset="0"/>
                <a:cs typeface="Arial" panose="020B0604020202020204" pitchFamily="34" charset="0"/>
              </a:rPr>
              <a:t>a Site Map for your website design. For each page you need to describe its purpose and what it will contain to meet that purpose.</a:t>
            </a:r>
            <a:endParaRPr lang="en-GB" sz="1450" dirty="0">
              <a:latin typeface="Arial" panose="020B0604020202020204" pitchFamily="34" charset="0"/>
              <a:cs typeface="Arial" panose="020B0604020202020204" pitchFamily="34" charset="0"/>
            </a:endParaRPr>
          </a:p>
          <a:p>
            <a:pPr fontAlgn="ctr">
              <a:spcBef>
                <a:spcPts val="0"/>
              </a:spcBef>
              <a:spcAft>
                <a:spcPts val="0"/>
              </a:spcAft>
            </a:pPr>
            <a:r>
              <a:rPr lang="en-GB" sz="1450" b="1" dirty="0">
                <a:solidFill>
                  <a:srgbClr val="000000"/>
                </a:solidFill>
                <a:latin typeface="Arial" panose="020B0604020202020204" pitchFamily="34" charset="0"/>
                <a:cs typeface="Arial" panose="020B0604020202020204" pitchFamily="34" charset="0"/>
              </a:rPr>
              <a:t>D1.1 – Task </a:t>
            </a:r>
            <a:r>
              <a:rPr lang="en-GB" sz="1450" b="1" dirty="0" smtClean="0">
                <a:solidFill>
                  <a:srgbClr val="000000"/>
                </a:solidFill>
                <a:latin typeface="Arial" panose="020B0604020202020204" pitchFamily="34" charset="0"/>
                <a:cs typeface="Arial" panose="020B0604020202020204" pitchFamily="34" charset="0"/>
              </a:rPr>
              <a:t>04</a:t>
            </a:r>
            <a:r>
              <a:rPr lang="en-GB" sz="1450" b="1" dirty="0">
                <a:solidFill>
                  <a:srgbClr val="000000"/>
                </a:solidFill>
                <a:latin typeface="Arial" panose="020B0604020202020204" pitchFamily="34" charset="0"/>
                <a:cs typeface="Arial" panose="020B0604020202020204" pitchFamily="34" charset="0"/>
              </a:rPr>
              <a:t> -</a:t>
            </a:r>
            <a:r>
              <a:rPr lang="en-GB" sz="1450" dirty="0">
                <a:solidFill>
                  <a:srgbClr val="000000"/>
                </a:solidFill>
                <a:latin typeface="Arial" panose="020B0604020202020204" pitchFamily="34" charset="0"/>
                <a:cs typeface="Arial" panose="020B0604020202020204" pitchFamily="34" charset="0"/>
              </a:rPr>
              <a:t> </a:t>
            </a:r>
            <a:r>
              <a:rPr lang="en-GB" sz="1450" dirty="0" smtClean="0">
                <a:solidFill>
                  <a:srgbClr val="000000"/>
                </a:solidFill>
                <a:latin typeface="Arial" panose="020B0604020202020204" pitchFamily="34" charset="0"/>
                <a:cs typeface="Arial" panose="020B0604020202020204" pitchFamily="34" charset="0"/>
              </a:rPr>
              <a:t>Justify </a:t>
            </a:r>
            <a:r>
              <a:rPr lang="en-US" sz="1450" dirty="0">
                <a:solidFill>
                  <a:srgbClr val="000000"/>
                </a:solidFill>
                <a:latin typeface="Arial" panose="020B0604020202020204" pitchFamily="34" charset="0"/>
                <a:cs typeface="Arial" panose="020B0604020202020204" pitchFamily="34" charset="0"/>
              </a:rPr>
              <a:t>your design choices based upon the client’s needs, specifying what requirements will be met and reasons why you have chosen this.</a:t>
            </a:r>
            <a:endParaRPr lang="en-GB" sz="1450" dirty="0">
              <a:latin typeface="Arial" panose="020B0604020202020204" pitchFamily="34" charset="0"/>
              <a:cs typeface="Arial" panose="020B0604020202020204" pitchFamily="34" charset="0"/>
            </a:endParaRPr>
          </a:p>
          <a:p>
            <a:pPr fontAlgn="ctr">
              <a:spcBef>
                <a:spcPts val="0"/>
              </a:spcBef>
              <a:spcAft>
                <a:spcPts val="0"/>
              </a:spcAft>
            </a:pPr>
            <a:r>
              <a:rPr lang="en-GB" sz="1450" b="1" dirty="0">
                <a:solidFill>
                  <a:srgbClr val="000000"/>
                </a:solidFill>
                <a:latin typeface="Arial" panose="020B0604020202020204" pitchFamily="34" charset="0"/>
                <a:cs typeface="Arial" panose="020B0604020202020204" pitchFamily="34" charset="0"/>
              </a:rPr>
              <a:t>P3.2 – Task </a:t>
            </a:r>
            <a:r>
              <a:rPr lang="en-GB" sz="1450" b="1" dirty="0" smtClean="0">
                <a:solidFill>
                  <a:srgbClr val="000000"/>
                </a:solidFill>
                <a:latin typeface="Arial" panose="020B0604020202020204" pitchFamily="34" charset="0"/>
                <a:cs typeface="Arial" panose="020B0604020202020204" pitchFamily="34" charset="0"/>
              </a:rPr>
              <a:t>05</a:t>
            </a:r>
            <a:r>
              <a:rPr lang="en-GB" sz="1450" b="1" dirty="0">
                <a:solidFill>
                  <a:srgbClr val="000000"/>
                </a:solidFill>
                <a:latin typeface="Arial" panose="020B0604020202020204" pitchFamily="34" charset="0"/>
                <a:cs typeface="Arial" panose="020B0604020202020204" pitchFamily="34" charset="0"/>
              </a:rPr>
              <a:t> -</a:t>
            </a:r>
            <a:r>
              <a:rPr lang="en-GB" sz="1450" dirty="0">
                <a:solidFill>
                  <a:srgbClr val="000000"/>
                </a:solidFill>
                <a:latin typeface="Arial" panose="020B0604020202020204" pitchFamily="34" charset="0"/>
                <a:cs typeface="Arial" panose="020B0604020202020204" pitchFamily="34" charset="0"/>
              </a:rPr>
              <a:t> </a:t>
            </a:r>
            <a:r>
              <a:rPr lang="en-GB" sz="1450" dirty="0" smtClean="0">
                <a:solidFill>
                  <a:srgbClr val="000000"/>
                </a:solidFill>
                <a:latin typeface="Arial" panose="020B0604020202020204" pitchFamily="34" charset="0"/>
                <a:cs typeface="Arial" panose="020B0604020202020204" pitchFamily="34" charset="0"/>
              </a:rPr>
              <a:t>Design</a:t>
            </a:r>
            <a:r>
              <a:rPr lang="en-GB" sz="1450" dirty="0">
                <a:solidFill>
                  <a:srgbClr val="000000"/>
                </a:solidFill>
                <a:latin typeface="Arial" panose="020B0604020202020204" pitchFamily="34" charset="0"/>
                <a:cs typeface="Arial" panose="020B0604020202020204" pitchFamily="34" charset="0"/>
              </a:rPr>
              <a:t>, Illustrate and explain choice of navigation bars for your website in line with the client’s needs.</a:t>
            </a:r>
            <a:endParaRPr lang="en-GB" sz="1450" dirty="0">
              <a:latin typeface="Arial" panose="020B0604020202020204" pitchFamily="34" charset="0"/>
              <a:cs typeface="Arial" panose="020B0604020202020204" pitchFamily="34" charset="0"/>
            </a:endParaRPr>
          </a:p>
          <a:p>
            <a:pPr fontAlgn="ctr">
              <a:spcBef>
                <a:spcPts val="0"/>
              </a:spcBef>
              <a:spcAft>
                <a:spcPts val="0"/>
              </a:spcAft>
            </a:pPr>
            <a:r>
              <a:rPr lang="en-US" sz="1450" b="1" dirty="0">
                <a:solidFill>
                  <a:srgbClr val="000000"/>
                </a:solidFill>
                <a:latin typeface="Arial" panose="020B0604020202020204" pitchFamily="34" charset="0"/>
                <a:cs typeface="Arial" panose="020B0604020202020204" pitchFamily="34" charset="0"/>
              </a:rPr>
              <a:t>D1.2 – Task </a:t>
            </a:r>
            <a:r>
              <a:rPr lang="en-US" sz="1450" b="1" dirty="0" smtClean="0">
                <a:solidFill>
                  <a:srgbClr val="000000"/>
                </a:solidFill>
                <a:latin typeface="Arial" panose="020B0604020202020204" pitchFamily="34" charset="0"/>
                <a:cs typeface="Arial" panose="020B0604020202020204" pitchFamily="34" charset="0"/>
              </a:rPr>
              <a:t>06</a:t>
            </a:r>
            <a:r>
              <a:rPr lang="en-GB" sz="1450" b="1" dirty="0">
                <a:solidFill>
                  <a:srgbClr val="000000"/>
                </a:solidFill>
                <a:latin typeface="Arial" panose="020B0604020202020204" pitchFamily="34" charset="0"/>
                <a:cs typeface="Arial" panose="020B0604020202020204" pitchFamily="34" charset="0"/>
              </a:rPr>
              <a:t> -</a:t>
            </a:r>
            <a:r>
              <a:rPr lang="en-GB" sz="1450" dirty="0">
                <a:solidFill>
                  <a:srgbClr val="000000"/>
                </a:solidFill>
                <a:latin typeface="Arial" panose="020B0604020202020204" pitchFamily="34" charset="0"/>
                <a:cs typeface="Arial" panose="020B0604020202020204" pitchFamily="34" charset="0"/>
              </a:rPr>
              <a:t> </a:t>
            </a:r>
            <a:r>
              <a:rPr lang="en-US" sz="1450" dirty="0" smtClean="0">
                <a:solidFill>
                  <a:srgbClr val="000000"/>
                </a:solidFill>
                <a:latin typeface="Arial" panose="020B0604020202020204" pitchFamily="34" charset="0"/>
                <a:cs typeface="Arial" panose="020B0604020202020204" pitchFamily="34" charset="0"/>
              </a:rPr>
              <a:t>Justify </a:t>
            </a:r>
            <a:r>
              <a:rPr lang="en-US" sz="1450" dirty="0">
                <a:solidFill>
                  <a:srgbClr val="000000"/>
                </a:solidFill>
                <a:latin typeface="Arial" panose="020B0604020202020204" pitchFamily="34" charset="0"/>
                <a:cs typeface="Arial" panose="020B0604020202020204" pitchFamily="34" charset="0"/>
              </a:rPr>
              <a:t>the manner of navigation bar for your website based upon the client’s needs, specifying what requirements will be met and reasons why you have chosen this.</a:t>
            </a:r>
            <a:endParaRPr lang="en-GB" sz="1450" dirty="0">
              <a:latin typeface="Arial" panose="020B0604020202020204" pitchFamily="34" charset="0"/>
              <a:cs typeface="Arial" panose="020B0604020202020204" pitchFamily="34" charset="0"/>
            </a:endParaRPr>
          </a:p>
          <a:p>
            <a:pPr fontAlgn="ctr">
              <a:spcBef>
                <a:spcPts val="0"/>
              </a:spcBef>
              <a:spcAft>
                <a:spcPts val="0"/>
              </a:spcAft>
            </a:pPr>
            <a:r>
              <a:rPr lang="en-GB" sz="1450" b="1" dirty="0">
                <a:solidFill>
                  <a:srgbClr val="000000"/>
                </a:solidFill>
                <a:latin typeface="Arial" panose="020B0604020202020204" pitchFamily="34" charset="0"/>
                <a:cs typeface="Arial" panose="020B0604020202020204" pitchFamily="34" charset="0"/>
              </a:rPr>
              <a:t>P3.3 – Task </a:t>
            </a:r>
            <a:r>
              <a:rPr lang="en-GB" sz="1450" b="1" dirty="0" smtClean="0">
                <a:solidFill>
                  <a:srgbClr val="000000"/>
                </a:solidFill>
                <a:latin typeface="Arial" panose="020B0604020202020204" pitchFamily="34" charset="0"/>
                <a:cs typeface="Arial" panose="020B0604020202020204" pitchFamily="34" charset="0"/>
              </a:rPr>
              <a:t>07</a:t>
            </a:r>
            <a:r>
              <a:rPr lang="en-GB" sz="1450" b="1" dirty="0">
                <a:solidFill>
                  <a:srgbClr val="000000"/>
                </a:solidFill>
                <a:latin typeface="Arial" panose="020B0604020202020204" pitchFamily="34" charset="0"/>
                <a:cs typeface="Arial" panose="020B0604020202020204" pitchFamily="34" charset="0"/>
              </a:rPr>
              <a:t> -</a:t>
            </a:r>
            <a:r>
              <a:rPr lang="en-GB" sz="1450" dirty="0">
                <a:solidFill>
                  <a:srgbClr val="000000"/>
                </a:solidFill>
                <a:latin typeface="Arial" panose="020B0604020202020204" pitchFamily="34" charset="0"/>
                <a:cs typeface="Arial" panose="020B0604020202020204" pitchFamily="34" charset="0"/>
              </a:rPr>
              <a:t> </a:t>
            </a:r>
            <a:r>
              <a:rPr lang="en-GB" sz="1450" dirty="0" smtClean="0">
                <a:solidFill>
                  <a:srgbClr val="000000"/>
                </a:solidFill>
                <a:latin typeface="Arial" panose="020B0604020202020204" pitchFamily="34" charset="0"/>
                <a:cs typeface="Arial" panose="020B0604020202020204" pitchFamily="34" charset="0"/>
              </a:rPr>
              <a:t>Illustrate </a:t>
            </a:r>
            <a:r>
              <a:rPr lang="en-GB" sz="1450" dirty="0">
                <a:solidFill>
                  <a:srgbClr val="000000"/>
                </a:solidFill>
                <a:latin typeface="Arial" panose="020B0604020202020204" pitchFamily="34" charset="0"/>
                <a:cs typeface="Arial" panose="020B0604020202020204" pitchFamily="34" charset="0"/>
              </a:rPr>
              <a:t>and explain the house style for your website in line with your client’s specifications.</a:t>
            </a:r>
            <a:endParaRPr lang="en-GB" sz="1450" dirty="0">
              <a:latin typeface="Arial" panose="020B0604020202020204" pitchFamily="34" charset="0"/>
              <a:cs typeface="Arial" panose="020B0604020202020204" pitchFamily="34" charset="0"/>
            </a:endParaRPr>
          </a:p>
          <a:p>
            <a:pPr fontAlgn="ctr">
              <a:spcBef>
                <a:spcPts val="0"/>
              </a:spcBef>
              <a:spcAft>
                <a:spcPts val="0"/>
              </a:spcAft>
            </a:pPr>
            <a:r>
              <a:rPr lang="en-GB" sz="1450" b="1" dirty="0">
                <a:solidFill>
                  <a:srgbClr val="000000"/>
                </a:solidFill>
                <a:latin typeface="Arial" panose="020B0604020202020204" pitchFamily="34" charset="0"/>
                <a:cs typeface="Arial" panose="020B0604020202020204" pitchFamily="34" charset="0"/>
              </a:rPr>
              <a:t>D1.3 – Task </a:t>
            </a:r>
            <a:r>
              <a:rPr lang="en-GB" sz="1450" b="1" dirty="0" smtClean="0">
                <a:solidFill>
                  <a:srgbClr val="000000"/>
                </a:solidFill>
                <a:latin typeface="Arial" panose="020B0604020202020204" pitchFamily="34" charset="0"/>
                <a:cs typeface="Arial" panose="020B0604020202020204" pitchFamily="34" charset="0"/>
              </a:rPr>
              <a:t>08</a:t>
            </a:r>
            <a:r>
              <a:rPr lang="en-GB" sz="1450" b="1" dirty="0">
                <a:solidFill>
                  <a:srgbClr val="000000"/>
                </a:solidFill>
                <a:latin typeface="Arial" panose="020B0604020202020204" pitchFamily="34" charset="0"/>
                <a:cs typeface="Arial" panose="020B0604020202020204" pitchFamily="34" charset="0"/>
              </a:rPr>
              <a:t> -</a:t>
            </a:r>
            <a:r>
              <a:rPr lang="en-GB" sz="1450" dirty="0">
                <a:solidFill>
                  <a:srgbClr val="000000"/>
                </a:solidFill>
                <a:latin typeface="Arial" panose="020B0604020202020204" pitchFamily="34" charset="0"/>
                <a:cs typeface="Arial" panose="020B0604020202020204" pitchFamily="34" charset="0"/>
              </a:rPr>
              <a:t> </a:t>
            </a:r>
            <a:r>
              <a:rPr lang="en-GB" sz="1450" dirty="0" smtClean="0">
                <a:solidFill>
                  <a:srgbClr val="000000"/>
                </a:solidFill>
                <a:latin typeface="Arial" panose="020B0604020202020204" pitchFamily="34" charset="0"/>
                <a:cs typeface="Arial" panose="020B0604020202020204" pitchFamily="34" charset="0"/>
              </a:rPr>
              <a:t>Justify </a:t>
            </a:r>
            <a:r>
              <a:rPr lang="en-GB" sz="1450" dirty="0">
                <a:solidFill>
                  <a:srgbClr val="000000"/>
                </a:solidFill>
                <a:latin typeface="Arial" panose="020B0604020202020204" pitchFamily="34" charset="0"/>
                <a:cs typeface="Arial" panose="020B0604020202020204" pitchFamily="34" charset="0"/>
              </a:rPr>
              <a:t>the house style for your website </a:t>
            </a:r>
            <a:r>
              <a:rPr lang="en-US" sz="1450" dirty="0">
                <a:solidFill>
                  <a:srgbClr val="000000"/>
                </a:solidFill>
                <a:latin typeface="Arial" panose="020B0604020202020204" pitchFamily="34" charset="0"/>
                <a:cs typeface="Arial" panose="020B0604020202020204" pitchFamily="34" charset="0"/>
              </a:rPr>
              <a:t>based upon the client’s needs, specifying what requirements will be met and reasons why you have chosen this.</a:t>
            </a:r>
            <a:endParaRPr lang="en-GB" sz="1450" dirty="0">
              <a:latin typeface="Arial" panose="020B0604020202020204" pitchFamily="34" charset="0"/>
              <a:cs typeface="Arial" panose="020B0604020202020204" pitchFamily="34" charset="0"/>
            </a:endParaRPr>
          </a:p>
          <a:p>
            <a:pPr fontAlgn="ctr">
              <a:spcBef>
                <a:spcPts val="0"/>
              </a:spcBef>
              <a:spcAft>
                <a:spcPts val="0"/>
              </a:spcAft>
            </a:pPr>
            <a:r>
              <a:rPr lang="en-GB" sz="1450" b="1" dirty="0">
                <a:solidFill>
                  <a:srgbClr val="000000"/>
                </a:solidFill>
                <a:latin typeface="Arial" panose="020B0604020202020204" pitchFamily="34" charset="0"/>
                <a:cs typeface="Arial" panose="020B0604020202020204" pitchFamily="34" charset="0"/>
              </a:rPr>
              <a:t>P3.4 – Task </a:t>
            </a:r>
            <a:r>
              <a:rPr lang="en-GB" sz="1450" b="1" dirty="0" smtClean="0">
                <a:solidFill>
                  <a:srgbClr val="000000"/>
                </a:solidFill>
                <a:latin typeface="Arial" panose="020B0604020202020204" pitchFamily="34" charset="0"/>
                <a:cs typeface="Arial" panose="020B0604020202020204" pitchFamily="34" charset="0"/>
              </a:rPr>
              <a:t>09</a:t>
            </a:r>
            <a:r>
              <a:rPr lang="en-GB" sz="1450" b="1" dirty="0">
                <a:solidFill>
                  <a:srgbClr val="000000"/>
                </a:solidFill>
                <a:latin typeface="Arial" panose="020B0604020202020204" pitchFamily="34" charset="0"/>
                <a:cs typeface="Arial" panose="020B0604020202020204" pitchFamily="34" charset="0"/>
              </a:rPr>
              <a:t> -</a:t>
            </a:r>
            <a:r>
              <a:rPr lang="en-GB" sz="1450" dirty="0">
                <a:solidFill>
                  <a:srgbClr val="000000"/>
                </a:solidFill>
                <a:latin typeface="Arial" panose="020B0604020202020204" pitchFamily="34" charset="0"/>
                <a:cs typeface="Arial" panose="020B0604020202020204" pitchFamily="34" charset="0"/>
              </a:rPr>
              <a:t> </a:t>
            </a:r>
            <a:r>
              <a:rPr lang="en-GB" sz="1450" dirty="0" smtClean="0">
                <a:solidFill>
                  <a:srgbClr val="000000"/>
                </a:solidFill>
                <a:latin typeface="Arial" panose="020B0604020202020204" pitchFamily="34" charset="0"/>
                <a:cs typeface="Arial" panose="020B0604020202020204" pitchFamily="34" charset="0"/>
              </a:rPr>
              <a:t>Design </a:t>
            </a:r>
            <a:r>
              <a:rPr lang="en-GB" sz="1450" dirty="0">
                <a:solidFill>
                  <a:srgbClr val="000000"/>
                </a:solidFill>
                <a:latin typeface="Arial" panose="020B0604020202020204" pitchFamily="34" charset="0"/>
                <a:cs typeface="Arial" panose="020B0604020202020204" pitchFamily="34" charset="0"/>
              </a:rPr>
              <a:t>a page plan based on your House style indicating the major content and functionality of your website in line with the client’s specifications.</a:t>
            </a:r>
            <a:endParaRPr lang="en-GB" sz="1450" dirty="0">
              <a:latin typeface="Arial" panose="020B0604020202020204" pitchFamily="34" charset="0"/>
              <a:cs typeface="Arial" panose="020B0604020202020204" pitchFamily="34" charset="0"/>
            </a:endParaRPr>
          </a:p>
          <a:p>
            <a:pPr fontAlgn="ctr">
              <a:spcBef>
                <a:spcPts val="0"/>
              </a:spcBef>
              <a:spcAft>
                <a:spcPts val="0"/>
              </a:spcAft>
            </a:pPr>
            <a:r>
              <a:rPr lang="en-GB" sz="1450" b="1" dirty="0">
                <a:solidFill>
                  <a:srgbClr val="000000"/>
                </a:solidFill>
                <a:latin typeface="Arial" panose="020B0604020202020204" pitchFamily="34" charset="0"/>
                <a:cs typeface="Arial" panose="020B0604020202020204" pitchFamily="34" charset="0"/>
              </a:rPr>
              <a:t>D1.4 – Task </a:t>
            </a:r>
            <a:r>
              <a:rPr lang="en-GB" sz="1450" b="1" dirty="0" smtClean="0">
                <a:solidFill>
                  <a:srgbClr val="000000"/>
                </a:solidFill>
                <a:latin typeface="Arial" panose="020B0604020202020204" pitchFamily="34" charset="0"/>
                <a:cs typeface="Arial" panose="020B0604020202020204" pitchFamily="34" charset="0"/>
              </a:rPr>
              <a:t>10</a:t>
            </a:r>
            <a:r>
              <a:rPr lang="en-GB" sz="1450" b="1" dirty="0">
                <a:solidFill>
                  <a:srgbClr val="000000"/>
                </a:solidFill>
                <a:latin typeface="Arial" panose="020B0604020202020204" pitchFamily="34" charset="0"/>
                <a:cs typeface="Arial" panose="020B0604020202020204" pitchFamily="34" charset="0"/>
              </a:rPr>
              <a:t> -</a:t>
            </a:r>
            <a:r>
              <a:rPr lang="en-GB" sz="1450" dirty="0">
                <a:solidFill>
                  <a:srgbClr val="000000"/>
                </a:solidFill>
                <a:latin typeface="Arial" panose="020B0604020202020204" pitchFamily="34" charset="0"/>
                <a:cs typeface="Arial" panose="020B0604020202020204" pitchFamily="34" charset="0"/>
              </a:rPr>
              <a:t> </a:t>
            </a:r>
            <a:r>
              <a:rPr lang="en-GB" sz="1450" dirty="0" smtClean="0">
                <a:solidFill>
                  <a:srgbClr val="000000"/>
                </a:solidFill>
                <a:latin typeface="Arial" panose="020B0604020202020204" pitchFamily="34" charset="0"/>
                <a:cs typeface="Arial" panose="020B0604020202020204" pitchFamily="34" charset="0"/>
              </a:rPr>
              <a:t>Justify </a:t>
            </a:r>
            <a:r>
              <a:rPr lang="en-GB" sz="1450" dirty="0">
                <a:solidFill>
                  <a:srgbClr val="000000"/>
                </a:solidFill>
                <a:latin typeface="Arial" panose="020B0604020202020204" pitchFamily="34" charset="0"/>
                <a:cs typeface="Arial" panose="020B0604020202020204" pitchFamily="34" charset="0"/>
              </a:rPr>
              <a:t>the page plans for your website </a:t>
            </a:r>
            <a:r>
              <a:rPr lang="en-US" sz="1450" dirty="0">
                <a:solidFill>
                  <a:srgbClr val="000000"/>
                </a:solidFill>
                <a:latin typeface="Arial" panose="020B0604020202020204" pitchFamily="34" charset="0"/>
                <a:cs typeface="Arial" panose="020B0604020202020204" pitchFamily="34" charset="0"/>
              </a:rPr>
              <a:t>based upon the client’s needs, specifying what requirements will be met and reasons why you have chosen this.</a:t>
            </a:r>
            <a:endParaRPr lang="en-GB" sz="1450" dirty="0">
              <a:latin typeface="Arial" panose="020B0604020202020204" pitchFamily="34" charset="0"/>
              <a:cs typeface="Arial" panose="020B0604020202020204" pitchFamily="34" charset="0"/>
            </a:endParaRPr>
          </a:p>
          <a:p>
            <a:pPr fontAlgn="ctr">
              <a:spcBef>
                <a:spcPts val="0"/>
              </a:spcBef>
              <a:spcAft>
                <a:spcPts val="0"/>
              </a:spcAft>
            </a:pPr>
            <a:r>
              <a:rPr lang="en-GB" sz="1450" b="1" dirty="0" smtClean="0">
                <a:solidFill>
                  <a:srgbClr val="000000"/>
                </a:solidFill>
                <a:latin typeface="Arial" panose="020B0604020202020204" pitchFamily="34" charset="0"/>
                <a:cs typeface="Arial" panose="020B0604020202020204" pitchFamily="34" charset="0"/>
              </a:rPr>
              <a:t>P3.5 </a:t>
            </a:r>
            <a:r>
              <a:rPr lang="en-GB" sz="1450" b="1" dirty="0">
                <a:solidFill>
                  <a:srgbClr val="000000"/>
                </a:solidFill>
                <a:latin typeface="Arial" panose="020B0604020202020204" pitchFamily="34" charset="0"/>
                <a:cs typeface="Arial" panose="020B0604020202020204" pitchFamily="34" charset="0"/>
              </a:rPr>
              <a:t>– Task </a:t>
            </a:r>
            <a:r>
              <a:rPr lang="en-GB" sz="1450" b="1" dirty="0" smtClean="0">
                <a:solidFill>
                  <a:srgbClr val="000000"/>
                </a:solidFill>
                <a:latin typeface="Arial" panose="020B0604020202020204" pitchFamily="34" charset="0"/>
                <a:cs typeface="Arial" panose="020B0604020202020204" pitchFamily="34" charset="0"/>
              </a:rPr>
              <a:t>11</a:t>
            </a:r>
            <a:r>
              <a:rPr lang="en-GB" sz="1450" b="1" dirty="0">
                <a:solidFill>
                  <a:srgbClr val="000000"/>
                </a:solidFill>
                <a:latin typeface="Arial" panose="020B0604020202020204" pitchFamily="34" charset="0"/>
                <a:cs typeface="Arial" panose="020B0604020202020204" pitchFamily="34" charset="0"/>
              </a:rPr>
              <a:t> -</a:t>
            </a:r>
            <a:r>
              <a:rPr lang="en-GB" sz="1450" dirty="0">
                <a:solidFill>
                  <a:srgbClr val="000000"/>
                </a:solidFill>
                <a:latin typeface="Arial" panose="020B0604020202020204" pitchFamily="34" charset="0"/>
                <a:cs typeface="Arial" panose="020B0604020202020204" pitchFamily="34" charset="0"/>
              </a:rPr>
              <a:t> </a:t>
            </a:r>
            <a:r>
              <a:rPr lang="en-US" sz="1450" dirty="0" smtClean="0">
                <a:solidFill>
                  <a:srgbClr val="000000"/>
                </a:solidFill>
                <a:latin typeface="Arial" panose="020B0604020202020204" pitchFamily="34" charset="0"/>
                <a:cs typeface="Arial" panose="020B0604020202020204" pitchFamily="34" charset="0"/>
              </a:rPr>
              <a:t>Explain </a:t>
            </a:r>
            <a:r>
              <a:rPr lang="en-US" sz="1450" dirty="0">
                <a:solidFill>
                  <a:srgbClr val="000000"/>
                </a:solidFill>
                <a:latin typeface="Arial" panose="020B0604020202020204" pitchFamily="34" charset="0"/>
                <a:cs typeface="Arial" panose="020B0604020202020204" pitchFamily="34" charset="0"/>
              </a:rPr>
              <a:t>the additional content on your webpage and how they meet the client’s specifications.</a:t>
            </a:r>
            <a:endParaRPr lang="en-GB" sz="1450" dirty="0">
              <a:latin typeface="Arial" panose="020B0604020202020204" pitchFamily="34" charset="0"/>
              <a:cs typeface="Arial" panose="020B0604020202020204" pitchFamily="34" charset="0"/>
            </a:endParaRPr>
          </a:p>
          <a:p>
            <a:pPr fontAlgn="ctr">
              <a:spcBef>
                <a:spcPts val="0"/>
              </a:spcBef>
              <a:spcAft>
                <a:spcPts val="0"/>
              </a:spcAft>
            </a:pPr>
            <a:r>
              <a:rPr lang="en-GB" sz="1450" b="1" dirty="0">
                <a:solidFill>
                  <a:srgbClr val="000000"/>
                </a:solidFill>
                <a:latin typeface="Arial" panose="020B0604020202020204" pitchFamily="34" charset="0"/>
                <a:cs typeface="Arial" panose="020B0604020202020204" pitchFamily="34" charset="0"/>
              </a:rPr>
              <a:t>D1.5 – Task </a:t>
            </a:r>
            <a:r>
              <a:rPr lang="en-GB" sz="1450" b="1" dirty="0" smtClean="0">
                <a:solidFill>
                  <a:srgbClr val="000000"/>
                </a:solidFill>
                <a:latin typeface="Arial" panose="020B0604020202020204" pitchFamily="34" charset="0"/>
                <a:cs typeface="Arial" panose="020B0604020202020204" pitchFamily="34" charset="0"/>
              </a:rPr>
              <a:t>12</a:t>
            </a:r>
            <a:r>
              <a:rPr lang="en-GB" sz="1450" b="1" dirty="0">
                <a:solidFill>
                  <a:srgbClr val="000000"/>
                </a:solidFill>
                <a:latin typeface="Arial" panose="020B0604020202020204" pitchFamily="34" charset="0"/>
                <a:cs typeface="Arial" panose="020B0604020202020204" pitchFamily="34" charset="0"/>
              </a:rPr>
              <a:t> - </a:t>
            </a:r>
            <a:r>
              <a:rPr lang="en-GB" sz="1450" dirty="0" smtClean="0">
                <a:solidFill>
                  <a:srgbClr val="000000"/>
                </a:solidFill>
                <a:latin typeface="Arial" panose="020B0604020202020204" pitchFamily="34" charset="0"/>
                <a:cs typeface="Arial" panose="020B0604020202020204" pitchFamily="34" charset="0"/>
              </a:rPr>
              <a:t>Justify </a:t>
            </a:r>
            <a:r>
              <a:rPr lang="en-GB" sz="1450" dirty="0">
                <a:solidFill>
                  <a:srgbClr val="000000"/>
                </a:solidFill>
                <a:latin typeface="Arial" panose="020B0604020202020204" pitchFamily="34" charset="0"/>
                <a:cs typeface="Arial" panose="020B0604020202020204" pitchFamily="34" charset="0"/>
              </a:rPr>
              <a:t>the Responsive Design content and Browser measures for your website </a:t>
            </a:r>
            <a:r>
              <a:rPr lang="en-US" sz="1450" dirty="0">
                <a:solidFill>
                  <a:srgbClr val="000000"/>
                </a:solidFill>
                <a:latin typeface="Arial" panose="020B0604020202020204" pitchFamily="34" charset="0"/>
                <a:cs typeface="Arial" panose="020B0604020202020204" pitchFamily="34" charset="0"/>
              </a:rPr>
              <a:t>based upon the client’s needs, specifying what requirements will be met and reasons why you have chosen this</a:t>
            </a:r>
            <a:r>
              <a:rPr lang="en-US" sz="1450" dirty="0" smtClean="0">
                <a:solidFill>
                  <a:srgbClr val="000000"/>
                </a:solidFill>
                <a:latin typeface="Arial" panose="020B0604020202020204" pitchFamily="34" charset="0"/>
                <a:cs typeface="Arial" panose="020B0604020202020204" pitchFamily="34" charset="0"/>
              </a:rPr>
              <a:t>.</a:t>
            </a:r>
            <a:endParaRPr lang="en-GB" sz="1450" dirty="0">
              <a:latin typeface="Arial" panose="020B0604020202020204" pitchFamily="34" charset="0"/>
              <a:cs typeface="Arial" panose="020B0604020202020204" pitchFamily="34" charset="0"/>
            </a:endParaRPr>
          </a:p>
        </p:txBody>
      </p:sp>
      <p:sp>
        <p:nvSpPr>
          <p:cNvPr id="10" name="TextBox 9">
            <a:hlinkClick r:id="rId3" action="ppaction://hlinkfile"/>
          </p:cNvPr>
          <p:cNvSpPr txBox="1"/>
          <p:nvPr/>
        </p:nvSpPr>
        <p:spPr>
          <a:xfrm>
            <a:off x="8388424" y="5889466"/>
            <a:ext cx="360040" cy="707886"/>
          </a:xfrm>
          <a:prstGeom prst="rect">
            <a:avLst/>
          </a:prstGeom>
          <a:noFill/>
        </p:spPr>
        <p:txBody>
          <a:bodyPr wrap="square" rtlCol="0">
            <a:spAutoFit/>
          </a:bodyPr>
          <a:lstStyle/>
          <a:p>
            <a:r>
              <a:rPr lang="en-US" sz="4000" b="1" dirty="0" smtClean="0">
                <a:solidFill>
                  <a:srgbClr val="FF0000"/>
                </a:solidFill>
              </a:rPr>
              <a:t>?</a:t>
            </a:r>
            <a:endParaRPr lang="en-GB" sz="1600" b="1" dirty="0">
              <a:solidFill>
                <a:srgbClr val="FF0000"/>
              </a:solidFill>
            </a:endParaRPr>
          </a:p>
        </p:txBody>
      </p:sp>
    </p:spTree>
    <p:extLst>
      <p:ext uri="{BB962C8B-B14F-4D97-AF65-F5344CB8AC3E}">
        <p14:creationId xmlns:p14="http://schemas.microsoft.com/office/powerpoint/2010/main" val="2112197663"/>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8784976" cy="620688"/>
          </a:xfrm>
        </p:spPr>
        <p:txBody>
          <a:bodyPr>
            <a:noAutofit/>
          </a:bodyPr>
          <a:lstStyle/>
          <a:p>
            <a:pPr>
              <a:buClr>
                <a:srgbClr val="00B050"/>
              </a:buClr>
              <a:buSzPct val="80000"/>
            </a:pPr>
            <a:r>
              <a:rPr lang="en-US" sz="3600" dirty="0">
                <a:solidFill>
                  <a:srgbClr val="000000"/>
                </a:solidFill>
                <a:latin typeface="Arial" panose="020B0604020202020204" pitchFamily="34" charset="0"/>
              </a:rPr>
              <a:t>Qualification </a:t>
            </a:r>
            <a:r>
              <a:rPr lang="en-US" sz="3600" dirty="0" smtClean="0">
                <a:solidFill>
                  <a:srgbClr val="000000"/>
                </a:solidFill>
                <a:latin typeface="Arial" panose="020B0604020202020204" pitchFamily="34" charset="0"/>
              </a:rPr>
              <a:t>Grade Table - Diploma</a:t>
            </a:r>
            <a:endParaRPr lang="en-US" sz="3600" dirty="0">
              <a:solidFill>
                <a:srgbClr val="000000"/>
              </a:solidFill>
              <a:latin typeface="Arial" panose="020B0604020202020204" pitchFamily="34" charset="0"/>
            </a:endParaRPr>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2246769"/>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Qualification grade </a:t>
            </a:r>
            <a:r>
              <a:rPr lang="en-US" sz="2800" dirty="0" smtClean="0">
                <a:solidFill>
                  <a:srgbClr val="000000"/>
                </a:solidFill>
                <a:latin typeface="Arial" panose="020B0604020202020204" pitchFamily="34" charset="0"/>
              </a:rPr>
              <a:t>table</a:t>
            </a:r>
          </a:p>
          <a:p>
            <a:pPr marL="285750" indent="-285750">
              <a:buClr>
                <a:srgbClr val="00B050"/>
              </a:buClr>
              <a:buSzPct val="80000"/>
              <a:buFont typeface="Wingdings 3" panose="05040102010807070707" pitchFamily="18" charset="2"/>
              <a:buChar char=""/>
            </a:pPr>
            <a:r>
              <a:rPr lang="en-US" sz="2800" dirty="0" smtClean="0">
                <a:solidFill>
                  <a:srgbClr val="000000"/>
                </a:solidFill>
                <a:latin typeface="Arial" panose="020B0604020202020204" pitchFamily="34" charset="0"/>
              </a:rPr>
              <a:t>OCR </a:t>
            </a:r>
            <a:r>
              <a:rPr lang="en-US" sz="2800" dirty="0">
                <a:solidFill>
                  <a:srgbClr val="000000"/>
                </a:solidFill>
                <a:latin typeface="Arial" panose="020B0604020202020204" pitchFamily="34" charset="0"/>
              </a:rPr>
              <a:t>Level 3 Cambridge Technical Introductory Diploma (</a:t>
            </a:r>
            <a:r>
              <a:rPr lang="en-US" sz="2800" b="1" dirty="0">
                <a:solidFill>
                  <a:srgbClr val="000000"/>
                </a:solidFill>
                <a:latin typeface="Arial" panose="020B0604020202020204" pitchFamily="34" charset="0"/>
              </a:rPr>
              <a:t>360 GLH</a:t>
            </a:r>
            <a:r>
              <a:rPr lang="en-US" sz="2800" dirty="0">
                <a:solidFill>
                  <a:srgbClr val="000000"/>
                </a:solidFill>
                <a:latin typeface="Arial" panose="020B0604020202020204" pitchFamily="34" charset="0"/>
              </a:rPr>
              <a:t>)</a:t>
            </a:r>
          </a:p>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The table below shows the points ranges and the grades that those ranges achieve</a:t>
            </a:r>
            <a:r>
              <a:rPr lang="en-US" sz="2800" dirty="0" smtClean="0">
                <a:solidFill>
                  <a:srgbClr val="000000"/>
                </a:solidFill>
                <a:latin typeface="Arial" panose="020B0604020202020204" pitchFamily="34" charset="0"/>
              </a:rPr>
              <a:t>.</a:t>
            </a:r>
          </a:p>
        </p:txBody>
      </p:sp>
      <p:graphicFrame>
        <p:nvGraphicFramePr>
          <p:cNvPr id="4" name="Table 3"/>
          <p:cNvGraphicFramePr>
            <a:graphicFrameLocks noGrp="1"/>
          </p:cNvGraphicFramePr>
          <p:nvPr>
            <p:extLst>
              <p:ext uri="{D42A27DB-BD31-4B8C-83A1-F6EECF244321}">
                <p14:modId xmlns:p14="http://schemas.microsoft.com/office/powerpoint/2010/main" val="580489143"/>
              </p:ext>
            </p:extLst>
          </p:nvPr>
        </p:nvGraphicFramePr>
        <p:xfrm>
          <a:off x="683568" y="3501008"/>
          <a:ext cx="7416824" cy="2251710"/>
        </p:xfrm>
        <a:graphic>
          <a:graphicData uri="http://schemas.openxmlformats.org/drawingml/2006/table">
            <a:tbl>
              <a:tblPr>
                <a:tableStyleId>{E8B1032C-EA38-4F05-BA0D-38AFFFC7BED3}</a:tableStyleId>
              </a:tblPr>
              <a:tblGrid>
                <a:gridCol w="2950340"/>
                <a:gridCol w="2499593"/>
                <a:gridCol w="1966891"/>
              </a:tblGrid>
              <a:tr h="190500">
                <a:tc>
                  <a:txBody>
                    <a:bodyPr/>
                    <a:lstStyle/>
                    <a:p>
                      <a:pPr algn="l" fontAlgn="b"/>
                      <a:r>
                        <a:rPr lang="en-GB" sz="2400" b="1" u="none" strike="noStrike" dirty="0">
                          <a:effectLst/>
                          <a:latin typeface="Arial" panose="020B0604020202020204" pitchFamily="34" charset="0"/>
                          <a:cs typeface="Arial" panose="020B0604020202020204" pitchFamily="34" charset="0"/>
                        </a:rPr>
                        <a:t>Points range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b="1" u="none" strike="noStrike" dirty="0">
                          <a:effectLst/>
                          <a:latin typeface="Arial" panose="020B0604020202020204" pitchFamily="34" charset="0"/>
                          <a:cs typeface="Arial" panose="020B0604020202020204" pitchFamily="34" charset="0"/>
                        </a:rPr>
                        <a:t>Grade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400" u="none" strike="noStrike" dirty="0">
                          <a:effectLst/>
                          <a:latin typeface="Arial" panose="020B0604020202020204" pitchFamily="34" charset="0"/>
                          <a:cs typeface="Arial" panose="020B0604020202020204" pitchFamily="34" charset="0"/>
                        </a:rPr>
                        <a:t>104 and above</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Distinction*</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400" u="none" strike="noStrike">
                          <a:effectLst/>
                          <a:latin typeface="Arial" panose="020B0604020202020204" pitchFamily="34" charset="0"/>
                          <a:cs typeface="Arial" panose="020B0604020202020204" pitchFamily="34" charset="0"/>
                        </a:rPr>
                        <a:t>100 – 103</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400" u="none" strike="noStrike">
                          <a:effectLst/>
                          <a:latin typeface="Arial" panose="020B0604020202020204" pitchFamily="34" charset="0"/>
                          <a:cs typeface="Arial" panose="020B0604020202020204" pitchFamily="34" charset="0"/>
                        </a:rPr>
                        <a:t>92 – 99</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Merit</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400" u="none" strike="noStrike">
                          <a:effectLst/>
                          <a:latin typeface="Arial" panose="020B0604020202020204" pitchFamily="34" charset="0"/>
                          <a:cs typeface="Arial" panose="020B0604020202020204" pitchFamily="34" charset="0"/>
                        </a:rPr>
                        <a:t>84 – 91</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400" u="none" strike="noStrike">
                          <a:effectLst/>
                          <a:latin typeface="Arial" panose="020B0604020202020204" pitchFamily="34" charset="0"/>
                          <a:cs typeface="Arial" panose="020B0604020202020204" pitchFamily="34" charset="0"/>
                        </a:rPr>
                        <a:t>Below 84</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Unclassified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3113361582"/>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8784976" cy="620688"/>
          </a:xfrm>
        </p:spPr>
        <p:txBody>
          <a:bodyPr>
            <a:noAutofit/>
          </a:bodyPr>
          <a:lstStyle/>
          <a:p>
            <a:pPr>
              <a:buClr>
                <a:srgbClr val="00B050"/>
              </a:buClr>
              <a:buSzPct val="80000"/>
            </a:pPr>
            <a:r>
              <a:rPr lang="en-US" sz="2800" dirty="0">
                <a:solidFill>
                  <a:srgbClr val="000000"/>
                </a:solidFill>
                <a:latin typeface="Arial" panose="020B0604020202020204" pitchFamily="34" charset="0"/>
              </a:rPr>
              <a:t>Qualification </a:t>
            </a:r>
            <a:r>
              <a:rPr lang="en-US" sz="2800" dirty="0" smtClean="0">
                <a:solidFill>
                  <a:srgbClr val="000000"/>
                </a:solidFill>
                <a:latin typeface="Arial" panose="020B0604020202020204" pitchFamily="34" charset="0"/>
              </a:rPr>
              <a:t>Grade Table – Foundation Diploma</a:t>
            </a:r>
            <a:endParaRPr lang="en-US" sz="2800" dirty="0">
              <a:solidFill>
                <a:srgbClr val="000000"/>
              </a:solidFill>
              <a:latin typeface="Arial" panose="020B0604020202020204" pitchFamily="34" charset="0"/>
            </a:endParaRPr>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1815882"/>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Qualification grade table OCR Level 3 Cambridge Technical Foundation Diploma (</a:t>
            </a:r>
            <a:r>
              <a:rPr lang="en-US" sz="2800" b="1" dirty="0">
                <a:solidFill>
                  <a:srgbClr val="000000"/>
                </a:solidFill>
                <a:latin typeface="Arial" panose="020B0604020202020204" pitchFamily="34" charset="0"/>
              </a:rPr>
              <a:t>540 GLH</a:t>
            </a:r>
            <a:r>
              <a:rPr lang="en-US" sz="2800" dirty="0">
                <a:solidFill>
                  <a:srgbClr val="000000"/>
                </a:solidFill>
                <a:latin typeface="Arial" panose="020B0604020202020204" pitchFamily="34" charset="0"/>
              </a:rPr>
              <a:t>)</a:t>
            </a:r>
          </a:p>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The table below shows the points ranges and the grades that those ranges achieve.</a:t>
            </a:r>
            <a:endParaRPr lang="en-US" sz="28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723139194"/>
              </p:ext>
            </p:extLst>
          </p:nvPr>
        </p:nvGraphicFramePr>
        <p:xfrm>
          <a:off x="395536" y="2970979"/>
          <a:ext cx="8280920" cy="3554365"/>
        </p:xfrm>
        <a:graphic>
          <a:graphicData uri="http://schemas.openxmlformats.org/drawingml/2006/table">
            <a:tbl>
              <a:tblPr>
                <a:tableStyleId>{10A1B5D5-9B99-4C35-A422-299274C87663}</a:tableStyleId>
              </a:tblPr>
              <a:tblGrid>
                <a:gridCol w="2473968"/>
                <a:gridCol w="4157640"/>
                <a:gridCol w="1649312"/>
              </a:tblGrid>
              <a:tr h="256179">
                <a:tc>
                  <a:txBody>
                    <a:bodyPr/>
                    <a:lstStyle/>
                    <a:p>
                      <a:pPr algn="l" fontAlgn="b"/>
                      <a:r>
                        <a:rPr lang="en-GB" sz="2400" b="1" u="none" strike="noStrike" dirty="0">
                          <a:effectLst/>
                          <a:latin typeface="Arial" panose="020B0604020202020204" pitchFamily="34" charset="0"/>
                          <a:cs typeface="Arial" panose="020B0604020202020204" pitchFamily="34" charset="0"/>
                        </a:rPr>
                        <a:t>Points range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b="1" u="none" strike="noStrike" dirty="0">
                          <a:effectLst/>
                          <a:latin typeface="Arial" panose="020B0604020202020204" pitchFamily="34" charset="0"/>
                          <a:cs typeface="Arial" panose="020B0604020202020204" pitchFamily="34" charset="0"/>
                        </a:rPr>
                        <a:t>Grade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dirty="0">
                          <a:effectLst/>
                          <a:latin typeface="Arial" panose="020B0604020202020204" pitchFamily="34" charset="0"/>
                          <a:cs typeface="Arial" panose="020B0604020202020204" pitchFamily="34" charset="0"/>
                        </a:rPr>
                        <a:t>156 and above</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a:effectLst/>
                          <a:latin typeface="Arial" panose="020B0604020202020204" pitchFamily="34" charset="0"/>
                          <a:cs typeface="Arial" panose="020B0604020202020204" pitchFamily="34" charset="0"/>
                        </a:rPr>
                        <a:t>153 – 155</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150 – 152</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a:t>
                      </a:r>
                      <a:r>
                        <a:rPr lang="en-GB" sz="2400" u="none" strike="noStrike" dirty="0" err="1">
                          <a:effectLst/>
                          <a:latin typeface="Arial" panose="020B0604020202020204" pitchFamily="34" charset="0"/>
                          <a:cs typeface="Arial" panose="020B0604020202020204" pitchFamily="34" charset="0"/>
                        </a:rPr>
                        <a:t>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144 – 149</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138 – 143</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a:t>
                      </a:r>
                      <a:r>
                        <a:rPr lang="en-GB" sz="2400" u="none" strike="noStrike" dirty="0" err="1">
                          <a:effectLst/>
                          <a:latin typeface="Arial" panose="020B0604020202020204" pitchFamily="34" charset="0"/>
                          <a:cs typeface="Arial" panose="020B0604020202020204" pitchFamily="34" charset="0"/>
                        </a:rPr>
                        <a:t>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132 – 137</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126 – 131</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Pass </a:t>
                      </a:r>
                      <a:r>
                        <a:rPr lang="en-GB" sz="2400" u="none" strike="noStrike" dirty="0" err="1">
                          <a:effectLst/>
                          <a:latin typeface="Arial" panose="020B0604020202020204" pitchFamily="34" charset="0"/>
                          <a:cs typeface="Arial" panose="020B0604020202020204" pitchFamily="34" charset="0"/>
                        </a:rPr>
                        <a:t>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PP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Below 126</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Unclassified</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2801837664"/>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8784976" cy="620688"/>
          </a:xfrm>
        </p:spPr>
        <p:txBody>
          <a:bodyPr>
            <a:noAutofit/>
          </a:bodyPr>
          <a:lstStyle/>
          <a:p>
            <a:pPr>
              <a:buClr>
                <a:srgbClr val="00B050"/>
              </a:buClr>
              <a:buSzPct val="80000"/>
            </a:pPr>
            <a:r>
              <a:rPr lang="en-US" sz="2800" dirty="0">
                <a:solidFill>
                  <a:srgbClr val="000000"/>
                </a:solidFill>
                <a:latin typeface="Arial" panose="020B0604020202020204" pitchFamily="34" charset="0"/>
              </a:rPr>
              <a:t>Qualification </a:t>
            </a:r>
            <a:r>
              <a:rPr lang="en-US" sz="2800" dirty="0" smtClean="0">
                <a:solidFill>
                  <a:srgbClr val="000000"/>
                </a:solidFill>
                <a:latin typeface="Arial" panose="020B0604020202020204" pitchFamily="34" charset="0"/>
              </a:rPr>
              <a:t>Grade Table – Technical Diploma</a:t>
            </a:r>
            <a:endParaRPr lang="en-US" sz="2800" dirty="0">
              <a:solidFill>
                <a:srgbClr val="000000"/>
              </a:solidFill>
              <a:latin typeface="Arial" panose="020B0604020202020204" pitchFamily="34" charset="0"/>
            </a:endParaRPr>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1815882"/>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Qualification grade table OCR Level 3 Cambridge Technical Diploma (720 GLH)</a:t>
            </a:r>
          </a:p>
          <a:p>
            <a:pPr marL="285750" indent="-285750">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The table below shows the points ranges and the grades that those ranges achieve.</a:t>
            </a:r>
            <a:endParaRPr lang="en-US" sz="28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620743677"/>
              </p:ext>
            </p:extLst>
          </p:nvPr>
        </p:nvGraphicFramePr>
        <p:xfrm>
          <a:off x="395536" y="2970979"/>
          <a:ext cx="8280920" cy="3554365"/>
        </p:xfrm>
        <a:graphic>
          <a:graphicData uri="http://schemas.openxmlformats.org/drawingml/2006/table">
            <a:tbl>
              <a:tblPr>
                <a:tableStyleId>{10A1B5D5-9B99-4C35-A422-299274C87663}</a:tableStyleId>
              </a:tblPr>
              <a:tblGrid>
                <a:gridCol w="2473968"/>
                <a:gridCol w="4157640"/>
                <a:gridCol w="1649312"/>
              </a:tblGrid>
              <a:tr h="256179">
                <a:tc>
                  <a:txBody>
                    <a:bodyPr/>
                    <a:lstStyle/>
                    <a:p>
                      <a:pPr algn="l" fontAlgn="b"/>
                      <a:r>
                        <a:rPr lang="en-GB" sz="2400" b="1" u="none" strike="noStrike" dirty="0">
                          <a:effectLst/>
                          <a:latin typeface="Arial" panose="020B0604020202020204" pitchFamily="34" charset="0"/>
                          <a:cs typeface="Arial" panose="020B0604020202020204" pitchFamily="34" charset="0"/>
                        </a:rPr>
                        <a:t>Points range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b="1" u="none" strike="noStrike" dirty="0">
                          <a:effectLst/>
                          <a:latin typeface="Arial" panose="020B0604020202020204" pitchFamily="34" charset="0"/>
                          <a:cs typeface="Arial" panose="020B0604020202020204" pitchFamily="34" charset="0"/>
                        </a:rPr>
                        <a:t>Grade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dirty="0" smtClean="0">
                          <a:effectLst/>
                          <a:latin typeface="Arial" panose="020B0604020202020204" pitchFamily="34" charset="0"/>
                          <a:cs typeface="Arial" panose="020B0604020202020204" pitchFamily="34" charset="0"/>
                        </a:rPr>
                        <a:t>208 </a:t>
                      </a:r>
                      <a:r>
                        <a:rPr lang="en-GB" sz="2400" u="none" strike="noStrike" dirty="0">
                          <a:effectLst/>
                          <a:latin typeface="Arial" panose="020B0604020202020204" pitchFamily="34" charset="0"/>
                          <a:cs typeface="Arial" panose="020B0604020202020204" pitchFamily="34" charset="0"/>
                        </a:rPr>
                        <a:t>and above</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dirty="0" smtClean="0">
                          <a:effectLst/>
                          <a:latin typeface="Arial" panose="020B0604020202020204" pitchFamily="34" charset="0"/>
                          <a:cs typeface="Arial" panose="020B0604020202020204" pitchFamily="34" charset="0"/>
                        </a:rPr>
                        <a:t>204 - 207</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200 – 203</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a:t>
                      </a:r>
                      <a:r>
                        <a:rPr lang="en-GB" sz="2400" u="none" strike="noStrike" dirty="0" err="1">
                          <a:effectLst/>
                          <a:latin typeface="Arial" panose="020B0604020202020204" pitchFamily="34" charset="0"/>
                          <a:cs typeface="Arial" panose="020B0604020202020204" pitchFamily="34" charset="0"/>
                        </a:rPr>
                        <a:t>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192 – 199</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184 – 191</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a:t>
                      </a:r>
                      <a:r>
                        <a:rPr lang="en-GB" sz="2400" u="none" strike="noStrike" dirty="0" err="1">
                          <a:effectLst/>
                          <a:latin typeface="Arial" panose="020B0604020202020204" pitchFamily="34" charset="0"/>
                          <a:cs typeface="Arial" panose="020B0604020202020204" pitchFamily="34" charset="0"/>
                        </a:rPr>
                        <a:t>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176 – 183</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168 - 175</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Pass </a:t>
                      </a:r>
                      <a:r>
                        <a:rPr lang="en-GB" sz="2400" u="none" strike="noStrike" dirty="0" err="1">
                          <a:effectLst/>
                          <a:latin typeface="Arial" panose="020B0604020202020204" pitchFamily="34" charset="0"/>
                          <a:cs typeface="Arial" panose="020B0604020202020204" pitchFamily="34" charset="0"/>
                        </a:rPr>
                        <a:t>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PP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a:effectLst/>
                          <a:latin typeface="Arial" panose="020B0604020202020204" pitchFamily="34" charset="0"/>
                          <a:cs typeface="Arial" panose="020B0604020202020204" pitchFamily="34" charset="0"/>
                        </a:rPr>
                        <a:t>Below </a:t>
                      </a:r>
                      <a:r>
                        <a:rPr lang="en-GB" sz="2400" u="none" strike="noStrike" dirty="0" smtClean="0">
                          <a:effectLst/>
                          <a:latin typeface="Arial" panose="020B0604020202020204" pitchFamily="34" charset="0"/>
                          <a:cs typeface="Arial" panose="020B0604020202020204" pitchFamily="34" charset="0"/>
                        </a:rPr>
                        <a:t>168</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Unclassified</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3182246552"/>
      </p:ext>
    </p:extLst>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7704856" cy="620688"/>
          </a:xfrm>
        </p:spPr>
        <p:txBody>
          <a:bodyPr>
            <a:noAutofit/>
          </a:bodyPr>
          <a:lstStyle/>
          <a:p>
            <a:r>
              <a:rPr lang="en-GB" sz="4800" dirty="0" smtClean="0"/>
              <a:t>Calculating the Points</a:t>
            </a:r>
            <a:endParaRPr lang="en-GB" b="1" dirty="0" smtClean="0"/>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5170646"/>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sz="2200" dirty="0" smtClean="0">
                <a:solidFill>
                  <a:srgbClr val="000000"/>
                </a:solidFill>
                <a:latin typeface="Arial" panose="020B0604020202020204" pitchFamily="34" charset="0"/>
              </a:rPr>
              <a:t>The </a:t>
            </a:r>
            <a:r>
              <a:rPr lang="en-US" sz="2200" dirty="0">
                <a:solidFill>
                  <a:srgbClr val="000000"/>
                </a:solidFill>
                <a:latin typeface="Arial" panose="020B0604020202020204" pitchFamily="34" charset="0"/>
              </a:rPr>
              <a:t>number of points available for each unit depends on the unit grade achieved. </a:t>
            </a:r>
            <a:r>
              <a:rPr lang="en-US" sz="2200" dirty="0" smtClean="0">
                <a:solidFill>
                  <a:srgbClr val="000000"/>
                </a:solidFill>
                <a:latin typeface="Arial" panose="020B0604020202020204" pitchFamily="34" charset="0"/>
              </a:rPr>
              <a:t>Units </a:t>
            </a:r>
            <a:r>
              <a:rPr lang="en-US" sz="2200" dirty="0">
                <a:solidFill>
                  <a:srgbClr val="000000"/>
                </a:solidFill>
                <a:latin typeface="Arial" panose="020B0604020202020204" pitchFamily="34" charset="0"/>
              </a:rPr>
              <a:t>1 and 2 in the Cambridge </a:t>
            </a:r>
            <a:r>
              <a:rPr lang="en-US" sz="2200" dirty="0" err="1">
                <a:solidFill>
                  <a:srgbClr val="000000"/>
                </a:solidFill>
                <a:latin typeface="Arial" panose="020B0604020202020204" pitchFamily="34" charset="0"/>
              </a:rPr>
              <a:t>Technicals</a:t>
            </a:r>
            <a:r>
              <a:rPr lang="en-US" sz="2200" dirty="0">
                <a:solidFill>
                  <a:srgbClr val="000000"/>
                </a:solidFill>
                <a:latin typeface="Arial" panose="020B0604020202020204" pitchFamily="34" charset="0"/>
              </a:rPr>
              <a:t> in IT are 90 GLH; all other units are 60 GLH. </a:t>
            </a:r>
            <a:r>
              <a:rPr lang="en-US" sz="2200" dirty="0" smtClean="0">
                <a:solidFill>
                  <a:srgbClr val="000000"/>
                </a:solidFill>
                <a:latin typeface="Arial" panose="020B0604020202020204" pitchFamily="34" charset="0"/>
              </a:rPr>
              <a:t>The </a:t>
            </a:r>
            <a:r>
              <a:rPr lang="en-US" sz="2200" dirty="0">
                <a:solidFill>
                  <a:srgbClr val="000000"/>
                </a:solidFill>
                <a:latin typeface="Arial" panose="020B0604020202020204" pitchFamily="34" charset="0"/>
              </a:rPr>
              <a:t>table below shows the number of points issued for each grade</a:t>
            </a:r>
            <a:r>
              <a:rPr lang="en-US" sz="2200" dirty="0" smtClean="0">
                <a:solidFill>
                  <a:srgbClr val="000000"/>
                </a:solidFill>
                <a:latin typeface="Arial" panose="020B0604020202020204" pitchFamily="34" charset="0"/>
              </a:rPr>
              <a:t>.</a:t>
            </a:r>
          </a:p>
          <a:p>
            <a:pPr marL="285750" indent="-285750">
              <a:buClr>
                <a:srgbClr val="00B050"/>
              </a:buClr>
              <a:buSzPct val="80000"/>
              <a:buFont typeface="Wingdings 3" panose="05040102010807070707" pitchFamily="18" charset="2"/>
              <a:buChar char=""/>
            </a:pPr>
            <a:endParaRPr lang="en-US" sz="2200"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sz="2200" dirty="0" smtClean="0">
              <a:solidFill>
                <a:srgbClr val="000000"/>
              </a:solidFill>
              <a:latin typeface="Arial" panose="020B0604020202020204" pitchFamily="34" charset="0"/>
            </a:endParaRPr>
          </a:p>
          <a:p>
            <a:pPr>
              <a:buClr>
                <a:srgbClr val="00B050"/>
              </a:buClr>
              <a:buSzPct val="80000"/>
            </a:pPr>
            <a:r>
              <a:rPr lang="en-US" sz="2200" dirty="0">
                <a:solidFill>
                  <a:srgbClr val="000000"/>
                </a:solidFill>
                <a:latin typeface="Arial" panose="020B0604020202020204" pitchFamily="34" charset="0"/>
              </a:rPr>
              <a:t>		</a:t>
            </a:r>
          </a:p>
          <a:p>
            <a:pPr>
              <a:buClr>
                <a:srgbClr val="00B050"/>
              </a:buClr>
              <a:buSzPct val="80000"/>
            </a:pPr>
            <a:r>
              <a:rPr lang="en-GB" sz="2200" dirty="0">
                <a:solidFill>
                  <a:srgbClr val="000000"/>
                </a:solidFill>
                <a:latin typeface="Arial" panose="020B0604020202020204" pitchFamily="34" charset="0"/>
              </a:rPr>
              <a:t>	</a:t>
            </a:r>
            <a:endParaRPr lang="en-GB" sz="2200" dirty="0" smtClean="0">
              <a:solidFill>
                <a:srgbClr val="000000"/>
              </a:solidFill>
              <a:latin typeface="Arial" panose="020B0604020202020204" pitchFamily="34" charset="0"/>
            </a:endParaRPr>
          </a:p>
          <a:p>
            <a:pPr>
              <a:buClr>
                <a:srgbClr val="00B050"/>
              </a:buClr>
              <a:buSzPct val="80000"/>
            </a:pPr>
            <a:endParaRPr lang="en-US" sz="2200" dirty="0">
              <a:solidFill>
                <a:srgbClr val="000000"/>
              </a:solidFill>
              <a:latin typeface="Arial" panose="020B0604020202020204" pitchFamily="34" charset="0"/>
            </a:endParaRPr>
          </a:p>
          <a:p>
            <a:pPr>
              <a:buClr>
                <a:srgbClr val="00B050"/>
              </a:buClr>
              <a:buSzPct val="80000"/>
            </a:pPr>
            <a:endParaRPr lang="en-US" sz="2200"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r>
              <a:rPr lang="en-US" sz="2200" dirty="0"/>
              <a:t>To calculate the learner’s qualification </a:t>
            </a:r>
            <a:r>
              <a:rPr lang="en-US" sz="2200" dirty="0" smtClean="0"/>
              <a:t>grade you </a:t>
            </a:r>
            <a:r>
              <a:rPr lang="en-US" sz="2200" dirty="0"/>
              <a:t>will need to add up all the points for the units the learner has achieved, making sure they’ve covered the appropriate mandatory content, taken sufficient externally assessed units, and any units required for the chosen pathway</a:t>
            </a:r>
            <a:r>
              <a:rPr lang="en-US" sz="2200" dirty="0" smtClean="0"/>
              <a:t>.</a:t>
            </a:r>
            <a:endParaRPr lang="en-GB" sz="22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808421685"/>
              </p:ext>
            </p:extLst>
          </p:nvPr>
        </p:nvGraphicFramePr>
        <p:xfrm>
          <a:off x="539554" y="2614032"/>
          <a:ext cx="8136900" cy="1584960"/>
        </p:xfrm>
        <a:graphic>
          <a:graphicData uri="http://schemas.openxmlformats.org/drawingml/2006/table">
            <a:tbl>
              <a:tblPr firstRow="1" bandRow="1">
                <a:tableStyleId>{5C22544A-7EE6-4342-B048-85BDC9FD1C3A}</a:tableStyleId>
              </a:tblPr>
              <a:tblGrid>
                <a:gridCol w="1627380"/>
                <a:gridCol w="1627380"/>
                <a:gridCol w="1627380"/>
                <a:gridCol w="1627380"/>
                <a:gridCol w="1627380"/>
              </a:tblGrid>
              <a:tr h="182838">
                <a:tc>
                  <a:txBody>
                    <a:bodyPr/>
                    <a:lstStyle/>
                    <a:p>
                      <a:r>
                        <a:rPr kumimoji="0" lang="en-GB" sz="2000" b="1" kern="1200" dirty="0" smtClean="0">
                          <a:solidFill>
                            <a:schemeClr val="bg1"/>
                          </a:solidFill>
                          <a:latin typeface="Arial" panose="020B0604020202020204" pitchFamily="34" charset="0"/>
                          <a:ea typeface="+mn-ea"/>
                          <a:cs typeface="Arial" panose="020B0604020202020204" pitchFamily="34" charset="0"/>
                        </a:rPr>
                        <a:t>Unit GLH</a:t>
                      </a:r>
                      <a:endParaRPr kumimoji="0" lang="en-GB" sz="2000" b="1" kern="1200" dirty="0">
                        <a:solidFill>
                          <a:schemeClr val="bg1"/>
                        </a:solidFill>
                        <a:latin typeface="Arial" panose="020B0604020202020204" pitchFamily="34" charset="0"/>
                        <a:ea typeface="+mn-ea"/>
                        <a:cs typeface="Arial" panose="020B0604020202020204" pitchFamily="34" charset="0"/>
                      </a:endParaRPr>
                    </a:p>
                  </a:txBody>
                  <a:tcPr/>
                </a:tc>
                <a:tc gridSpan="4">
                  <a:txBody>
                    <a:bodyPr/>
                    <a:lstStyle/>
                    <a:p>
                      <a:r>
                        <a:rPr lang="en-US" sz="2000" b="1" dirty="0" smtClean="0">
                          <a:solidFill>
                            <a:schemeClr val="bg1"/>
                          </a:solidFill>
                          <a:latin typeface="Arial" panose="020B0604020202020204" pitchFamily="34" charset="0"/>
                          <a:cs typeface="Arial" panose="020B0604020202020204" pitchFamily="34" charset="0"/>
                        </a:rPr>
                        <a:t>Points table for units based on GLH </a:t>
                      </a:r>
                      <a:endParaRPr lang="en-GB" sz="2000" dirty="0">
                        <a:solidFill>
                          <a:schemeClr val="bg1"/>
                        </a:solidFill>
                        <a:latin typeface="Arial" panose="020B0604020202020204" pitchFamily="34" charset="0"/>
                        <a:cs typeface="Arial" panose="020B0604020202020204" pitchFamily="34" charset="0"/>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r>
              <a:tr h="315583">
                <a:tc>
                  <a:txBody>
                    <a:bodyPr/>
                    <a:lstStyle/>
                    <a:p>
                      <a:endParaRPr lang="en-GB" sz="2000" dirty="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Pass </a:t>
                      </a:r>
                      <a:endParaRPr lang="en-GB" sz="20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smtClean="0">
                          <a:solidFill>
                            <a:srgbClr val="000000"/>
                          </a:solidFill>
                          <a:latin typeface="Arial" panose="020B0604020202020204" pitchFamily="34" charset="0"/>
                          <a:cs typeface="Arial" panose="020B0604020202020204" pitchFamily="34" charset="0"/>
                        </a:rPr>
                        <a:t>Merit </a:t>
                      </a:r>
                      <a:endParaRPr lang="en-GB" sz="2000" dirty="0" smtClean="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Distinction </a:t>
                      </a:r>
                      <a:endParaRPr lang="en-GB" sz="2000" dirty="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Unclassified </a:t>
                      </a:r>
                      <a:endParaRPr lang="en-GB" sz="2000" dirty="0">
                        <a:latin typeface="Arial" panose="020B0604020202020204" pitchFamily="34" charset="0"/>
                        <a:cs typeface="Arial" panose="020B0604020202020204" pitchFamily="34" charset="0"/>
                      </a:endParaRPr>
                    </a:p>
                  </a:txBody>
                  <a:tcPr/>
                </a:tc>
              </a:tr>
              <a:tr h="182838">
                <a:tc>
                  <a:txBody>
                    <a:bodyPr/>
                    <a:lstStyle/>
                    <a:p>
                      <a:r>
                        <a:rPr lang="en-GB" sz="2000" b="1" dirty="0" smtClean="0">
                          <a:solidFill>
                            <a:srgbClr val="000000"/>
                          </a:solidFill>
                          <a:latin typeface="Arial" panose="020B0604020202020204" pitchFamily="34" charset="0"/>
                          <a:cs typeface="Arial" panose="020B0604020202020204" pitchFamily="34" charset="0"/>
                        </a:rPr>
                        <a:t>60 </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14</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16</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18</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0</a:t>
                      </a:r>
                      <a:endParaRPr lang="en-GB" sz="2000" dirty="0">
                        <a:latin typeface="Arial" panose="020B0604020202020204" pitchFamily="34" charset="0"/>
                        <a:cs typeface="Arial" panose="020B0604020202020204" pitchFamily="34" charset="0"/>
                      </a:endParaRPr>
                    </a:p>
                  </a:txBody>
                  <a:tcPr/>
                </a:tc>
              </a:tr>
              <a:tr h="182838">
                <a:tc>
                  <a:txBody>
                    <a:bodyPr/>
                    <a:lstStyle/>
                    <a:p>
                      <a:r>
                        <a:rPr lang="en-GB" sz="2000" b="1" dirty="0" smtClean="0">
                          <a:solidFill>
                            <a:srgbClr val="000000"/>
                          </a:solidFill>
                          <a:latin typeface="Arial" panose="020B0604020202020204" pitchFamily="34" charset="0"/>
                          <a:cs typeface="Arial" panose="020B0604020202020204" pitchFamily="34" charset="0"/>
                        </a:rPr>
                        <a:t>90 </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21</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24</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27</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0</a:t>
                      </a:r>
                      <a:endParaRPr lang="en-GB" sz="20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581353422"/>
      </p:ext>
    </p:extLst>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07504" y="0"/>
            <a:ext cx="7704856" cy="692696"/>
          </a:xfrm>
        </p:spPr>
        <p:txBody>
          <a:bodyPr>
            <a:noAutofit/>
          </a:bodyPr>
          <a:lstStyle/>
          <a:p>
            <a:r>
              <a:rPr lang="en-GB" sz="4000" dirty="0" smtClean="0"/>
              <a:t>Assessment Criteria</a:t>
            </a:r>
            <a:endParaRPr lang="en-GB" sz="3900" b="1" dirty="0" smtClean="0"/>
          </a:p>
        </p:txBody>
      </p:sp>
      <p:graphicFrame>
        <p:nvGraphicFramePr>
          <p:cNvPr id="3" name="Table 2"/>
          <p:cNvGraphicFramePr>
            <a:graphicFrameLocks noGrp="1"/>
          </p:cNvGraphicFramePr>
          <p:nvPr>
            <p:extLst>
              <p:ext uri="{D42A27DB-BD31-4B8C-83A1-F6EECF244321}">
                <p14:modId xmlns:p14="http://schemas.microsoft.com/office/powerpoint/2010/main" val="2413425940"/>
              </p:ext>
            </p:extLst>
          </p:nvPr>
        </p:nvGraphicFramePr>
        <p:xfrm>
          <a:off x="251520" y="1052736"/>
          <a:ext cx="8580620" cy="5497068"/>
        </p:xfrm>
        <a:graphic>
          <a:graphicData uri="http://schemas.openxmlformats.org/drawingml/2006/table">
            <a:tbl>
              <a:tblPr firstRow="1" bandRow="1">
                <a:tableStyleId>{5C22544A-7EE6-4342-B048-85BDC9FD1C3A}</a:tableStyleId>
              </a:tblPr>
              <a:tblGrid>
                <a:gridCol w="1728192"/>
                <a:gridCol w="2160240"/>
                <a:gridCol w="2304256"/>
                <a:gridCol w="2387932"/>
              </a:tblGrid>
              <a:tr h="202312">
                <a:tc>
                  <a:txBody>
                    <a:bodyPr/>
                    <a:lstStyle/>
                    <a:p>
                      <a:pPr algn="ctr"/>
                      <a:r>
                        <a:rPr lang="en-US" sz="1220" dirty="0" smtClean="0">
                          <a:latin typeface="Arial" panose="020B0604020202020204" pitchFamily="34" charset="0"/>
                          <a:cs typeface="Arial" panose="020B0604020202020204" pitchFamily="34" charset="0"/>
                        </a:rPr>
                        <a:t>LO</a:t>
                      </a:r>
                      <a:endParaRPr lang="en-GB" sz="1220" dirty="0">
                        <a:latin typeface="Arial" panose="020B0604020202020204" pitchFamily="34" charset="0"/>
                        <a:cs typeface="Arial" panose="020B0604020202020204" pitchFamily="34" charset="0"/>
                      </a:endParaRPr>
                    </a:p>
                  </a:txBody>
                  <a:tcPr/>
                </a:tc>
                <a:tc>
                  <a:txBody>
                    <a:bodyPr/>
                    <a:lstStyle/>
                    <a:p>
                      <a:pPr algn="ctr"/>
                      <a:r>
                        <a:rPr lang="en-US" sz="1220" dirty="0" smtClean="0">
                          <a:latin typeface="Arial" panose="020B0604020202020204" pitchFamily="34" charset="0"/>
                          <a:cs typeface="Arial" panose="020B0604020202020204" pitchFamily="34" charset="0"/>
                        </a:rPr>
                        <a:t>Pass</a:t>
                      </a:r>
                      <a:endParaRPr lang="en-GB" sz="1220" dirty="0">
                        <a:latin typeface="Arial" panose="020B0604020202020204" pitchFamily="34" charset="0"/>
                        <a:cs typeface="Arial" panose="020B0604020202020204" pitchFamily="34" charset="0"/>
                      </a:endParaRPr>
                    </a:p>
                  </a:txBody>
                  <a:tcPr/>
                </a:tc>
                <a:tc>
                  <a:txBody>
                    <a:bodyPr/>
                    <a:lstStyle/>
                    <a:p>
                      <a:pPr algn="ctr"/>
                      <a:r>
                        <a:rPr lang="en-US" sz="1220" dirty="0" smtClean="0">
                          <a:latin typeface="Arial" panose="020B0604020202020204" pitchFamily="34" charset="0"/>
                          <a:cs typeface="Arial" panose="020B0604020202020204" pitchFamily="34" charset="0"/>
                        </a:rPr>
                        <a:t>Merit</a:t>
                      </a:r>
                      <a:endParaRPr lang="en-GB" sz="1220" dirty="0">
                        <a:latin typeface="Arial" panose="020B0604020202020204" pitchFamily="34" charset="0"/>
                        <a:cs typeface="Arial" panose="020B0604020202020204" pitchFamily="34" charset="0"/>
                      </a:endParaRPr>
                    </a:p>
                  </a:txBody>
                  <a:tcPr/>
                </a:tc>
                <a:tc>
                  <a:txBody>
                    <a:bodyPr/>
                    <a:lstStyle/>
                    <a:p>
                      <a:pPr algn="ctr"/>
                      <a:r>
                        <a:rPr lang="en-US" sz="1220" dirty="0" smtClean="0">
                          <a:latin typeface="Arial" panose="020B0604020202020204" pitchFamily="34" charset="0"/>
                          <a:cs typeface="Arial" panose="020B0604020202020204" pitchFamily="34" charset="0"/>
                        </a:rPr>
                        <a:t>Distinction</a:t>
                      </a:r>
                      <a:endParaRPr lang="en-GB" sz="1220" dirty="0">
                        <a:latin typeface="Arial" panose="020B0604020202020204" pitchFamily="34" charset="0"/>
                        <a:cs typeface="Arial" panose="020B0604020202020204" pitchFamily="34" charset="0"/>
                      </a:endParaRPr>
                    </a:p>
                  </a:txBody>
                  <a:tcPr/>
                </a:tc>
              </a:tr>
              <a:tr h="259229">
                <a:tc>
                  <a:txBody>
                    <a:bodyPr/>
                    <a:lstStyle/>
                    <a:p>
                      <a:endParaRPr lang="en-GB" sz="1220" dirty="0">
                        <a:latin typeface="Arial" panose="020B0604020202020204" pitchFamily="34" charset="0"/>
                        <a:cs typeface="Arial" panose="020B0604020202020204" pitchFamily="34" charset="0"/>
                      </a:endParaRPr>
                    </a:p>
                  </a:txBody>
                  <a:tcPr/>
                </a:tc>
                <a:tc>
                  <a:txBody>
                    <a:bodyPr/>
                    <a:lstStyle/>
                    <a:p>
                      <a:r>
                        <a:rPr lang="en-US" sz="1220" dirty="0" smtClean="0">
                          <a:latin typeface="Arial" panose="020B0604020202020204" pitchFamily="34" charset="0"/>
                          <a:cs typeface="Arial" panose="020B0604020202020204" pitchFamily="34" charset="0"/>
                        </a:rPr>
                        <a:t>The assessment criteria are the Pass requirements for this unit.</a:t>
                      </a:r>
                      <a:endParaRPr lang="en-GB" sz="1220" dirty="0">
                        <a:latin typeface="Arial" panose="020B0604020202020204" pitchFamily="34" charset="0"/>
                        <a:cs typeface="Arial" panose="020B0604020202020204" pitchFamily="34" charset="0"/>
                      </a:endParaRPr>
                    </a:p>
                  </a:txBody>
                  <a:tcPr/>
                </a:tc>
                <a:tc>
                  <a:txBody>
                    <a:bodyPr/>
                    <a:lstStyle/>
                    <a:p>
                      <a:r>
                        <a:rPr lang="en-US" sz="1220" dirty="0" smtClean="0">
                          <a:latin typeface="Arial" panose="020B0604020202020204" pitchFamily="34" charset="0"/>
                          <a:cs typeface="Arial" panose="020B0604020202020204" pitchFamily="34" charset="0"/>
                        </a:rPr>
                        <a:t>To achieve a Merit the evidence must show that, in addition to the pass criteria, the candidate is able to:</a:t>
                      </a:r>
                      <a:endParaRPr lang="en-GB" sz="1220" dirty="0">
                        <a:latin typeface="Arial" panose="020B0604020202020204" pitchFamily="34" charset="0"/>
                        <a:cs typeface="Arial" panose="020B0604020202020204" pitchFamily="34" charset="0"/>
                      </a:endParaRPr>
                    </a:p>
                  </a:txBody>
                  <a:tcPr/>
                </a:tc>
                <a:tc>
                  <a:txBody>
                    <a:bodyPr/>
                    <a:lstStyle/>
                    <a:p>
                      <a:r>
                        <a:rPr lang="en-US" sz="1220" dirty="0" smtClean="0">
                          <a:latin typeface="Arial" panose="020B0604020202020204" pitchFamily="34" charset="0"/>
                          <a:cs typeface="Arial" panose="020B0604020202020204" pitchFamily="34" charset="0"/>
                        </a:rPr>
                        <a:t>To achieve a Distinction the evidence must show that, in addition to the pass and merit criteria, the candidate is able to:</a:t>
                      </a:r>
                      <a:endParaRPr lang="en-GB" sz="1220" dirty="0">
                        <a:latin typeface="Arial" panose="020B0604020202020204" pitchFamily="34" charset="0"/>
                        <a:cs typeface="Arial" panose="020B0604020202020204" pitchFamily="34" charset="0"/>
                      </a:endParaRPr>
                    </a:p>
                  </a:txBody>
                  <a:tcPr/>
                </a:tc>
              </a:tr>
              <a:tr h="2592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20" b="1" dirty="0" smtClean="0">
                          <a:latin typeface="Arial" panose="020B0604020202020204" pitchFamily="34" charset="0"/>
                          <a:cs typeface="Arial" panose="020B0604020202020204" pitchFamily="34" charset="0"/>
                        </a:rPr>
                        <a:t>LO1 -</a:t>
                      </a:r>
                      <a:r>
                        <a:rPr lang="en-US" sz="1220" dirty="0" smtClean="0">
                          <a:latin typeface="Arial" panose="020B0604020202020204" pitchFamily="34" charset="0"/>
                          <a:cs typeface="Arial" panose="020B0604020202020204" pitchFamily="34" charset="0"/>
                        </a:rPr>
                        <a:t> Understand the fundamentals of web design</a:t>
                      </a:r>
                      <a:endParaRPr lang="en-GB" sz="1220" dirty="0" smtClean="0">
                        <a:latin typeface="Arial" panose="020B0604020202020204" pitchFamily="34" charset="0"/>
                        <a:cs typeface="Arial" panose="020B0604020202020204" pitchFamily="34" charset="0"/>
                      </a:endParaRPr>
                    </a:p>
                  </a:txBody>
                  <a:tcPr/>
                </a:tc>
                <a:tc>
                  <a:txBody>
                    <a:bodyPr/>
                    <a:lstStyle/>
                    <a:p>
                      <a:r>
                        <a:rPr lang="en-US" sz="1220" b="1" dirty="0" smtClean="0">
                          <a:latin typeface="Arial" panose="020B0604020202020204" pitchFamily="34" charset="0"/>
                          <a:cs typeface="Arial" panose="020B0604020202020204" pitchFamily="34" charset="0"/>
                        </a:rPr>
                        <a:t>P1 -</a:t>
                      </a:r>
                      <a:r>
                        <a:rPr lang="en-US" sz="1220" dirty="0" smtClean="0">
                          <a:latin typeface="Arial" panose="020B0604020202020204" pitchFamily="34" charset="0"/>
                          <a:cs typeface="Arial" panose="020B0604020202020204" pitchFamily="34" charset="0"/>
                        </a:rPr>
                        <a:t> Describe the key components of website construction</a:t>
                      </a:r>
                      <a:endParaRPr lang="en-GB" sz="1220" dirty="0">
                        <a:latin typeface="Arial" panose="020B0604020202020204" pitchFamily="34" charset="0"/>
                        <a:cs typeface="Arial" panose="020B0604020202020204" pitchFamily="34" charset="0"/>
                      </a:endParaRPr>
                    </a:p>
                  </a:txBody>
                  <a:tcPr/>
                </a:tc>
                <a:tc>
                  <a:txBody>
                    <a:bodyPr/>
                    <a:lstStyle/>
                    <a:p>
                      <a:r>
                        <a:rPr lang="en-US" sz="1220" b="1" dirty="0" smtClean="0">
                          <a:latin typeface="Arial" panose="020B0604020202020204" pitchFamily="34" charset="0"/>
                          <a:cs typeface="Arial" panose="020B0604020202020204" pitchFamily="34" charset="0"/>
                        </a:rPr>
                        <a:t>M1</a:t>
                      </a:r>
                      <a:r>
                        <a:rPr lang="en-US" sz="1220" b="1" baseline="0" dirty="0" smtClean="0">
                          <a:latin typeface="Arial" panose="020B0604020202020204" pitchFamily="34" charset="0"/>
                          <a:cs typeface="Arial" panose="020B0604020202020204" pitchFamily="34" charset="0"/>
                        </a:rPr>
                        <a:t> - </a:t>
                      </a:r>
                      <a:r>
                        <a:rPr lang="en-US" sz="1220" dirty="0" smtClean="0">
                          <a:latin typeface="Arial" panose="020B0604020202020204" pitchFamily="34" charset="0"/>
                          <a:cs typeface="Arial" panose="020B0604020202020204" pitchFamily="34" charset="0"/>
                        </a:rPr>
                        <a:t>Explain the security risks that must be considered when creating a website</a:t>
                      </a:r>
                      <a:endParaRPr lang="en-GB" sz="1220" dirty="0">
                        <a:latin typeface="Arial" panose="020B0604020202020204" pitchFamily="34" charset="0"/>
                        <a:cs typeface="Arial" panose="020B0604020202020204" pitchFamily="34" charset="0"/>
                      </a:endParaRPr>
                    </a:p>
                  </a:txBody>
                  <a:tcPr/>
                </a:tc>
                <a:tc>
                  <a:txBody>
                    <a:bodyPr/>
                    <a:lstStyle/>
                    <a:p>
                      <a:endParaRPr lang="en-GB" sz="1220" dirty="0">
                        <a:latin typeface="Arial" panose="020B0604020202020204" pitchFamily="34" charset="0"/>
                        <a:cs typeface="Arial" panose="020B0604020202020204" pitchFamily="34" charset="0"/>
                      </a:endParaRPr>
                    </a:p>
                  </a:txBody>
                  <a:tcPr/>
                </a:tc>
              </a:tr>
              <a:tr h="580644">
                <a:tc rowSpan="2">
                  <a:txBody>
                    <a:bodyPr/>
                    <a:lstStyle/>
                    <a:p>
                      <a:r>
                        <a:rPr lang="en-US" sz="1220" b="1" dirty="0" smtClean="0">
                          <a:latin typeface="Arial" panose="020B0604020202020204" pitchFamily="34" charset="0"/>
                          <a:cs typeface="Arial" panose="020B0604020202020204" pitchFamily="34" charset="0"/>
                        </a:rPr>
                        <a:t>LO2 -</a:t>
                      </a:r>
                      <a:r>
                        <a:rPr lang="en-US" sz="1220" dirty="0" smtClean="0">
                          <a:latin typeface="Arial" panose="020B0604020202020204" pitchFamily="34" charset="0"/>
                          <a:cs typeface="Arial" panose="020B0604020202020204" pitchFamily="34" charset="0"/>
                        </a:rPr>
                        <a:t> Be able to plan the development of an interactive website for an identified client</a:t>
                      </a:r>
                      <a:endParaRPr lang="en-GB" sz="1220" dirty="0">
                        <a:latin typeface="Arial" panose="020B0604020202020204" pitchFamily="34" charset="0"/>
                        <a:cs typeface="Arial" panose="020B0604020202020204" pitchFamily="34" charset="0"/>
                      </a:endParaRPr>
                    </a:p>
                  </a:txBody>
                  <a:tcPr>
                    <a:solidFill>
                      <a:srgbClr val="FFC000"/>
                    </a:solidFill>
                  </a:tcPr>
                </a:tc>
                <a:tc>
                  <a:txBody>
                    <a:bodyPr/>
                    <a:lstStyle/>
                    <a:p>
                      <a:r>
                        <a:rPr lang="en-US" sz="1220" b="1" dirty="0" smtClean="0">
                          <a:latin typeface="Arial" panose="020B0604020202020204" pitchFamily="34" charset="0"/>
                          <a:cs typeface="Arial" panose="020B0604020202020204" pitchFamily="34" charset="0"/>
                        </a:rPr>
                        <a:t>P2</a:t>
                      </a:r>
                      <a:r>
                        <a:rPr lang="en-US" sz="1220" b="1" baseline="0" dirty="0" smtClean="0">
                          <a:latin typeface="Arial" panose="020B0604020202020204" pitchFamily="34" charset="0"/>
                          <a:cs typeface="Arial" panose="020B0604020202020204" pitchFamily="34" charset="0"/>
                        </a:rPr>
                        <a:t> - </a:t>
                      </a:r>
                      <a:r>
                        <a:rPr lang="en-US" sz="1220" dirty="0" smtClean="0">
                          <a:latin typeface="Arial" panose="020B0604020202020204" pitchFamily="34" charset="0"/>
                          <a:cs typeface="Arial" panose="020B0604020202020204" pitchFamily="34" charset="0"/>
                        </a:rPr>
                        <a:t>Determine a client’s requirements for a website</a:t>
                      </a:r>
                    </a:p>
                  </a:txBody>
                  <a:tcPr>
                    <a:solidFill>
                      <a:srgbClr val="FFC000"/>
                    </a:solidFill>
                  </a:tcPr>
                </a:tc>
                <a:tc>
                  <a:txBody>
                    <a:bodyPr/>
                    <a:lstStyle/>
                    <a:p>
                      <a:endParaRPr lang="en-GB" sz="1220" dirty="0">
                        <a:latin typeface="Arial" panose="020B0604020202020204" pitchFamily="34" charset="0"/>
                        <a:cs typeface="Arial" panose="020B0604020202020204" pitchFamily="34" charset="0"/>
                      </a:endParaRPr>
                    </a:p>
                  </a:txBody>
                  <a:tcPr>
                    <a:solidFill>
                      <a:srgbClr val="FFC000"/>
                    </a:solidFill>
                  </a:tcPr>
                </a:tc>
                <a:tc>
                  <a:txBody>
                    <a:bodyPr/>
                    <a:lstStyle/>
                    <a:p>
                      <a:endParaRPr lang="en-GB" sz="1220" dirty="0">
                        <a:latin typeface="Arial" panose="020B0604020202020204" pitchFamily="34" charset="0"/>
                        <a:cs typeface="Arial" panose="020B0604020202020204" pitchFamily="34" charset="0"/>
                      </a:endParaRPr>
                    </a:p>
                  </a:txBody>
                  <a:tcPr>
                    <a:solidFill>
                      <a:srgbClr val="FFC000"/>
                    </a:solidFill>
                  </a:tcPr>
                </a:tc>
              </a:tr>
              <a:tr h="818340">
                <a:tc vMerge="1">
                  <a:txBody>
                    <a:bodyPr/>
                    <a:lstStyle/>
                    <a:p>
                      <a:endParaRPr lang="en-GB"/>
                    </a:p>
                  </a:txBody>
                  <a:tcPr/>
                </a:tc>
                <a:tc>
                  <a:txBody>
                    <a:bodyPr/>
                    <a:lstStyle/>
                    <a:p>
                      <a:r>
                        <a:rPr lang="en-US" sz="1220" b="1" dirty="0" smtClean="0">
                          <a:latin typeface="Arial" panose="020B0604020202020204" pitchFamily="34" charset="0"/>
                          <a:cs typeface="Arial" panose="020B0604020202020204" pitchFamily="34" charset="0"/>
                        </a:rPr>
                        <a:t>P3</a:t>
                      </a:r>
                      <a:r>
                        <a:rPr lang="en-US" sz="1220" b="1" baseline="0" dirty="0" smtClean="0">
                          <a:latin typeface="Arial" panose="020B0604020202020204" pitchFamily="34" charset="0"/>
                          <a:cs typeface="Arial" panose="020B0604020202020204" pitchFamily="34" charset="0"/>
                        </a:rPr>
                        <a:t> - </a:t>
                      </a:r>
                      <a:r>
                        <a:rPr lang="en-US" sz="1220" dirty="0" smtClean="0">
                          <a:latin typeface="Arial" panose="020B0604020202020204" pitchFamily="34" charset="0"/>
                          <a:cs typeface="Arial" panose="020B0604020202020204" pitchFamily="34" charset="0"/>
                        </a:rPr>
                        <a:t>Produce a plan for the website that meets the client’s requirements</a:t>
                      </a:r>
                    </a:p>
                  </a:txBody>
                  <a:tcPr>
                    <a:solidFill>
                      <a:srgbClr val="FFC000"/>
                    </a:solidFill>
                  </a:tcPr>
                </a:tc>
                <a:tc>
                  <a:txBody>
                    <a:bodyPr/>
                    <a:lstStyle/>
                    <a:p>
                      <a:endParaRPr lang="en-GB" sz="1220" dirty="0">
                        <a:latin typeface="Arial" panose="020B0604020202020204" pitchFamily="34" charset="0"/>
                        <a:cs typeface="Arial" panose="020B0604020202020204" pitchFamily="34" charset="0"/>
                      </a:endParaRPr>
                    </a:p>
                  </a:txBody>
                  <a:tcPr>
                    <a:solidFill>
                      <a:srgbClr val="FFC000"/>
                    </a:solidFill>
                  </a:tcPr>
                </a:tc>
                <a:tc>
                  <a:txBody>
                    <a:bodyPr/>
                    <a:lstStyle/>
                    <a:p>
                      <a:r>
                        <a:rPr lang="en-US" sz="1220" b="1" dirty="0" smtClean="0">
                          <a:latin typeface="Arial" panose="020B0604020202020204" pitchFamily="34" charset="0"/>
                          <a:cs typeface="Arial" panose="020B0604020202020204" pitchFamily="34" charset="0"/>
                        </a:rPr>
                        <a:t>D1</a:t>
                      </a:r>
                      <a:r>
                        <a:rPr lang="en-US" sz="1220" b="1" baseline="0" dirty="0" smtClean="0">
                          <a:latin typeface="Arial" panose="020B0604020202020204" pitchFamily="34" charset="0"/>
                          <a:cs typeface="Arial" panose="020B0604020202020204" pitchFamily="34" charset="0"/>
                        </a:rPr>
                        <a:t> - </a:t>
                      </a:r>
                      <a:r>
                        <a:rPr lang="en-US" sz="1220" dirty="0" smtClean="0">
                          <a:latin typeface="Arial" panose="020B0604020202020204" pitchFamily="34" charset="0"/>
                          <a:cs typeface="Arial" panose="020B0604020202020204" pitchFamily="34" charset="0"/>
                        </a:rPr>
                        <a:t>Justify the use of components in the website design that meets the client’s requirements</a:t>
                      </a:r>
                      <a:endParaRPr lang="en-GB" sz="1220" dirty="0">
                        <a:latin typeface="Arial" panose="020B0604020202020204" pitchFamily="34" charset="0"/>
                        <a:cs typeface="Arial" panose="020B0604020202020204" pitchFamily="34" charset="0"/>
                      </a:endParaRPr>
                    </a:p>
                  </a:txBody>
                  <a:tcPr>
                    <a:solidFill>
                      <a:srgbClr val="FFC000"/>
                    </a:solidFill>
                  </a:tcPr>
                </a:tc>
              </a:tr>
              <a:tr h="402336">
                <a:tc rowSpan="2">
                  <a:txBody>
                    <a:bodyPr/>
                    <a:lstStyle/>
                    <a:p>
                      <a:r>
                        <a:rPr lang="en-US" sz="1220" b="1" dirty="0" smtClean="0">
                          <a:latin typeface="Arial" panose="020B0604020202020204" pitchFamily="34" charset="0"/>
                          <a:cs typeface="Arial" panose="020B0604020202020204" pitchFamily="34" charset="0"/>
                        </a:rPr>
                        <a:t>LO3 -</a:t>
                      </a:r>
                      <a:r>
                        <a:rPr lang="en-US" sz="1220" dirty="0" smtClean="0">
                          <a:latin typeface="Arial" panose="020B0604020202020204" pitchFamily="34" charset="0"/>
                          <a:cs typeface="Arial" panose="020B0604020202020204" pitchFamily="34" charset="0"/>
                        </a:rPr>
                        <a:t> Be able to create prototype websites for an identified client</a:t>
                      </a:r>
                      <a:endParaRPr lang="en-GB" sz="1220" dirty="0">
                        <a:latin typeface="Arial" panose="020B0604020202020204" pitchFamily="34" charset="0"/>
                        <a:cs typeface="Arial" panose="020B0604020202020204" pitchFamily="34" charset="0"/>
                      </a:endParaRPr>
                    </a:p>
                  </a:txBody>
                  <a:tcPr/>
                </a:tc>
                <a:tc>
                  <a:txBody>
                    <a:bodyPr/>
                    <a:lstStyle/>
                    <a:p>
                      <a:r>
                        <a:rPr lang="en-US" sz="1220" b="1" dirty="0" smtClean="0">
                          <a:latin typeface="Arial" panose="020B0604020202020204" pitchFamily="34" charset="0"/>
                          <a:cs typeface="Arial" panose="020B0604020202020204" pitchFamily="34" charset="0"/>
                        </a:rPr>
                        <a:t>P4</a:t>
                      </a:r>
                      <a:r>
                        <a:rPr lang="en-US" sz="1220" b="1" baseline="0" dirty="0" smtClean="0">
                          <a:latin typeface="Arial" panose="020B0604020202020204" pitchFamily="34" charset="0"/>
                          <a:cs typeface="Arial" panose="020B0604020202020204" pitchFamily="34" charset="0"/>
                        </a:rPr>
                        <a:t> - </a:t>
                      </a:r>
                      <a:r>
                        <a:rPr lang="en-US" sz="1220" dirty="0" smtClean="0">
                          <a:latin typeface="Arial" panose="020B0604020202020204" pitchFamily="34" charset="0"/>
                          <a:cs typeface="Arial" panose="020B0604020202020204" pitchFamily="34" charset="0"/>
                        </a:rPr>
                        <a:t>Create a prototype of the website for the client</a:t>
                      </a:r>
                      <a:endParaRPr lang="en-GB" sz="1220" dirty="0">
                        <a:latin typeface="Arial" panose="020B0604020202020204" pitchFamily="34" charset="0"/>
                        <a:cs typeface="Arial" panose="020B0604020202020204" pitchFamily="34" charset="0"/>
                      </a:endParaRPr>
                    </a:p>
                  </a:txBody>
                  <a:tcPr/>
                </a:tc>
                <a:tc>
                  <a:txBody>
                    <a:bodyPr/>
                    <a:lstStyle/>
                    <a:p>
                      <a:r>
                        <a:rPr lang="en-US" sz="1220" b="1" dirty="0" smtClean="0">
                          <a:latin typeface="Arial" panose="020B0604020202020204" pitchFamily="34" charset="0"/>
                          <a:cs typeface="Arial" panose="020B0604020202020204" pitchFamily="34" charset="0"/>
                        </a:rPr>
                        <a:t>M2 - </a:t>
                      </a:r>
                      <a:r>
                        <a:rPr lang="en-US" sz="1220" dirty="0" smtClean="0">
                          <a:latin typeface="Arial" panose="020B0604020202020204" pitchFamily="34" charset="0"/>
                          <a:cs typeface="Arial" panose="020B0604020202020204" pitchFamily="34" charset="0"/>
                        </a:rPr>
                        <a:t>Add interactive components to the prototype based upon the client’s requirements</a:t>
                      </a:r>
                      <a:endParaRPr lang="en-GB" sz="1220" dirty="0">
                        <a:latin typeface="Arial" panose="020B0604020202020204" pitchFamily="34" charset="0"/>
                        <a:cs typeface="Arial" panose="020B0604020202020204" pitchFamily="34" charset="0"/>
                      </a:endParaRPr>
                    </a:p>
                  </a:txBody>
                  <a:tcPr/>
                </a:tc>
                <a:tc>
                  <a:txBody>
                    <a:bodyPr/>
                    <a:lstStyle/>
                    <a:p>
                      <a:endParaRPr lang="en-GB" sz="1220" dirty="0">
                        <a:latin typeface="Arial" panose="020B0604020202020204" pitchFamily="34" charset="0"/>
                        <a:cs typeface="Arial" panose="020B0604020202020204" pitchFamily="34" charset="0"/>
                      </a:endParaRPr>
                    </a:p>
                  </a:txBody>
                  <a:tcPr/>
                </a:tc>
              </a:tr>
              <a:tr h="402336">
                <a:tc vMerge="1">
                  <a:txBody>
                    <a:bodyPr/>
                    <a:lstStyle/>
                    <a:p>
                      <a:endParaRPr lang="en-GB"/>
                    </a:p>
                  </a:txBody>
                  <a:tcPr/>
                </a:tc>
                <a:tc>
                  <a:txBody>
                    <a:bodyPr/>
                    <a:lstStyle/>
                    <a:p>
                      <a:r>
                        <a:rPr lang="en-US" sz="1220" dirty="0" smtClean="0">
                          <a:latin typeface="Arial" panose="020B0604020202020204" pitchFamily="34" charset="0"/>
                          <a:cs typeface="Arial" panose="020B0604020202020204" pitchFamily="34" charset="0"/>
                        </a:rPr>
                        <a:t>P5</a:t>
                      </a:r>
                      <a:r>
                        <a:rPr lang="en-US" sz="1220" baseline="0" dirty="0" smtClean="0">
                          <a:latin typeface="Arial" panose="020B0604020202020204" pitchFamily="34" charset="0"/>
                          <a:cs typeface="Arial" panose="020B0604020202020204" pitchFamily="34" charset="0"/>
                        </a:rPr>
                        <a:t> - </a:t>
                      </a:r>
                      <a:r>
                        <a:rPr lang="en-US" sz="1220" dirty="0" smtClean="0">
                          <a:latin typeface="Arial" panose="020B0604020202020204" pitchFamily="34" charset="0"/>
                          <a:cs typeface="Arial" panose="020B0604020202020204" pitchFamily="34" charset="0"/>
                        </a:rPr>
                        <a:t>Conduct testing of the prototype</a:t>
                      </a:r>
                      <a:endParaRPr lang="en-GB" sz="1220" dirty="0">
                        <a:latin typeface="Arial" panose="020B0604020202020204" pitchFamily="34" charset="0"/>
                        <a:cs typeface="Arial" panose="020B0604020202020204" pitchFamily="34" charset="0"/>
                      </a:endParaRPr>
                    </a:p>
                  </a:txBody>
                  <a:tcPr/>
                </a:tc>
                <a:tc>
                  <a:txBody>
                    <a:bodyPr/>
                    <a:lstStyle/>
                    <a:p>
                      <a:endParaRPr lang="en-GB" sz="1220" dirty="0">
                        <a:latin typeface="Arial" panose="020B0604020202020204" pitchFamily="34" charset="0"/>
                        <a:cs typeface="Arial" panose="020B0604020202020204" pitchFamily="34" charset="0"/>
                      </a:endParaRPr>
                    </a:p>
                  </a:txBody>
                  <a:tcPr/>
                </a:tc>
                <a:tc>
                  <a:txBody>
                    <a:bodyPr/>
                    <a:lstStyle/>
                    <a:p>
                      <a:r>
                        <a:rPr lang="en-US" sz="1220" b="1" dirty="0" smtClean="0">
                          <a:latin typeface="Arial" panose="020B0604020202020204" pitchFamily="34" charset="0"/>
                          <a:cs typeface="Arial" panose="020B0604020202020204" pitchFamily="34" charset="0"/>
                        </a:rPr>
                        <a:t>D2</a:t>
                      </a:r>
                      <a:r>
                        <a:rPr lang="en-US" sz="1220" b="1" baseline="0" dirty="0" smtClean="0">
                          <a:latin typeface="Arial" panose="020B0604020202020204" pitchFamily="34" charset="0"/>
                          <a:cs typeface="Arial" panose="020B0604020202020204" pitchFamily="34" charset="0"/>
                        </a:rPr>
                        <a:t> - </a:t>
                      </a:r>
                      <a:r>
                        <a:rPr lang="en-US" sz="1220" dirty="0" smtClean="0">
                          <a:latin typeface="Arial" panose="020B0604020202020204" pitchFamily="34" charset="0"/>
                          <a:cs typeface="Arial" panose="020B0604020202020204" pitchFamily="34" charset="0"/>
                        </a:rPr>
                        <a:t>Evaluate the prototype against the client’s requirements</a:t>
                      </a:r>
                      <a:endParaRPr lang="en-GB" sz="1220" dirty="0">
                        <a:latin typeface="Arial" panose="020B0604020202020204" pitchFamily="34" charset="0"/>
                        <a:cs typeface="Arial" panose="020B0604020202020204" pitchFamily="34" charset="0"/>
                      </a:endParaRPr>
                    </a:p>
                  </a:txBody>
                  <a:tcPr/>
                </a:tc>
              </a:tr>
              <a:tr h="314766">
                <a:tc>
                  <a:txBody>
                    <a:bodyPr/>
                    <a:lstStyle/>
                    <a:p>
                      <a:r>
                        <a:rPr lang="en-US" sz="1220" b="1" dirty="0" smtClean="0">
                          <a:latin typeface="Arial" panose="020B0604020202020204" pitchFamily="34" charset="0"/>
                          <a:cs typeface="Arial" panose="020B0604020202020204" pitchFamily="34" charset="0"/>
                        </a:rPr>
                        <a:t>LO4 -</a:t>
                      </a:r>
                      <a:r>
                        <a:rPr lang="en-US" sz="1220" dirty="0" smtClean="0">
                          <a:latin typeface="Arial" panose="020B0604020202020204" pitchFamily="34" charset="0"/>
                          <a:cs typeface="Arial" panose="020B0604020202020204" pitchFamily="34" charset="0"/>
                        </a:rPr>
                        <a:t> Be able to present the interactive website concept to an identified client</a:t>
                      </a:r>
                      <a:endParaRPr lang="en-GB" sz="1220" dirty="0">
                        <a:latin typeface="Arial" panose="020B0604020202020204" pitchFamily="34" charset="0"/>
                        <a:cs typeface="Arial" panose="020B0604020202020204" pitchFamily="34" charset="0"/>
                      </a:endParaRPr>
                    </a:p>
                  </a:txBody>
                  <a:tcPr/>
                </a:tc>
                <a:tc>
                  <a:txBody>
                    <a:bodyPr/>
                    <a:lstStyle/>
                    <a:p>
                      <a:r>
                        <a:rPr lang="en-US" sz="1220" b="1" dirty="0" smtClean="0">
                          <a:latin typeface="Arial" panose="020B0604020202020204" pitchFamily="34" charset="0"/>
                          <a:cs typeface="Arial" panose="020B0604020202020204" pitchFamily="34" charset="0"/>
                        </a:rPr>
                        <a:t>P6</a:t>
                      </a:r>
                      <a:r>
                        <a:rPr lang="en-US" sz="1220" b="1" baseline="0" dirty="0" smtClean="0">
                          <a:latin typeface="Arial" panose="020B0604020202020204" pitchFamily="34" charset="0"/>
                          <a:cs typeface="Arial" panose="020B0604020202020204" pitchFamily="34" charset="0"/>
                        </a:rPr>
                        <a:t> - </a:t>
                      </a:r>
                      <a:r>
                        <a:rPr lang="en-US" sz="1220" dirty="0" smtClean="0">
                          <a:latin typeface="Arial" panose="020B0604020202020204" pitchFamily="34" charset="0"/>
                          <a:cs typeface="Arial" panose="020B0604020202020204" pitchFamily="34" charset="0"/>
                        </a:rPr>
                        <a:t>Create a presentation to demonstrate the prototype website to the client</a:t>
                      </a:r>
                      <a:endParaRPr lang="en-GB" sz="1220" dirty="0">
                        <a:latin typeface="Arial" panose="020B0604020202020204" pitchFamily="34" charset="0"/>
                        <a:cs typeface="Arial" panose="020B0604020202020204" pitchFamily="34" charset="0"/>
                      </a:endParaRPr>
                    </a:p>
                  </a:txBody>
                  <a:tcPr/>
                </a:tc>
                <a:tc>
                  <a:txBody>
                    <a:bodyPr/>
                    <a:lstStyle/>
                    <a:p>
                      <a:r>
                        <a:rPr lang="en-US" sz="1220" b="1" dirty="0" smtClean="0">
                          <a:latin typeface="Arial" panose="020B0604020202020204" pitchFamily="34" charset="0"/>
                          <a:cs typeface="Arial" panose="020B0604020202020204" pitchFamily="34" charset="0"/>
                        </a:rPr>
                        <a:t>M3</a:t>
                      </a:r>
                      <a:r>
                        <a:rPr lang="en-US" sz="1220" b="1" baseline="0" dirty="0" smtClean="0">
                          <a:latin typeface="Arial" panose="020B0604020202020204" pitchFamily="34" charset="0"/>
                          <a:cs typeface="Arial" panose="020B0604020202020204" pitchFamily="34" charset="0"/>
                        </a:rPr>
                        <a:t> - </a:t>
                      </a:r>
                      <a:r>
                        <a:rPr lang="en-US" sz="1220" dirty="0" smtClean="0">
                          <a:latin typeface="Arial" panose="020B0604020202020204" pitchFamily="34" charset="0"/>
                          <a:cs typeface="Arial" panose="020B0604020202020204" pitchFamily="34" charset="0"/>
                        </a:rPr>
                        <a:t>Communicate future website security and maintenance considerations to client</a:t>
                      </a:r>
                      <a:endParaRPr lang="en-GB" sz="1220" dirty="0">
                        <a:latin typeface="Arial" panose="020B0604020202020204" pitchFamily="34" charset="0"/>
                        <a:cs typeface="Arial" panose="020B0604020202020204" pitchFamily="34" charset="0"/>
                      </a:endParaRPr>
                    </a:p>
                  </a:txBody>
                  <a:tcPr/>
                </a:tc>
                <a:tc>
                  <a:txBody>
                    <a:bodyPr/>
                    <a:lstStyle/>
                    <a:p>
                      <a:endParaRPr lang="en-GB" sz="122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595170532"/>
      </p:ext>
    </p:extLst>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1983942783"/>
              </p:ext>
            </p:extLst>
          </p:nvPr>
        </p:nvGraphicFramePr>
        <p:xfrm>
          <a:off x="7236296"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70099">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46525">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Why are all web pages starting to look the same</a:t>
                      </a:r>
                      <a:endParaRPr lang="en-GB" sz="13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Do I have to learn programming to be a web developer</a:t>
                      </a:r>
                      <a:endParaRPr lang="en-GB" sz="13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How much does making and having a website cost</a:t>
                      </a:r>
                      <a:endParaRPr lang="en-GB" sz="13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How do I get up the rankings in Google</a:t>
                      </a:r>
                      <a:endParaRPr lang="en-GB" sz="13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are the limits of HTML coding</a:t>
                      </a:r>
                      <a:endParaRPr lang="en-US" sz="13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Web accessibility and colour schemes</a:t>
                      </a:r>
                      <a:endParaRPr lang="en-US" sz="13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How will VR and Web integrate</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344308" y="1082133"/>
            <a:ext cx="1368152" cy="330643"/>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51520" y="1052736"/>
            <a:ext cx="6877074" cy="5693866"/>
          </a:xfrm>
          <a:prstGeom prst="rect">
            <a:avLst/>
          </a:prstGeom>
        </p:spPr>
        <p:txBody>
          <a:bodyPr wrap="square">
            <a:spAutoFit/>
          </a:bodyPr>
          <a:lstStyle/>
          <a:p>
            <a:r>
              <a:rPr lang="en-US" sz="1400" b="1" dirty="0"/>
              <a:t>LO2 </a:t>
            </a:r>
            <a:r>
              <a:rPr lang="en-US" sz="1400" b="1" dirty="0" smtClean="0"/>
              <a:t>- Be </a:t>
            </a:r>
            <a:r>
              <a:rPr lang="en-US" sz="1400" b="1" dirty="0"/>
              <a:t>able to plan the development of an interactive website for an identified client</a:t>
            </a:r>
          </a:p>
          <a:p>
            <a:r>
              <a:rPr lang="en-US" sz="1400" dirty="0"/>
              <a:t>This learning outcome is about the learners investigating a client’s requirements for a website. It is important that the scenario for the website allows learners to incorporate both interactivity and a responsive design, which will allow them to meet all of the assessment criteria.</a:t>
            </a:r>
          </a:p>
          <a:p>
            <a:r>
              <a:rPr lang="en-US" sz="1400" b="1" dirty="0" smtClean="0"/>
              <a:t>P2 -</a:t>
            </a:r>
            <a:r>
              <a:rPr lang="en-US" sz="1400" dirty="0" smtClean="0"/>
              <a:t> </a:t>
            </a:r>
            <a:r>
              <a:rPr lang="en-US" sz="1400" dirty="0"/>
              <a:t>The learners must determine a client’s needs for a website. They need to investigate the scenario and work with the client to determine their requirements. These should include items such as purpose, content (both text and image based), interactive elements (e.g. a form for submission of data, account to log into, purchase of items, a change in content based upon a user selection) and the increasing importance of responsive design to both different devices and browsers. The evidence can be in the form of a written report, presentation or recording of the requirements.</a:t>
            </a:r>
          </a:p>
          <a:p>
            <a:r>
              <a:rPr lang="en-US" sz="1400" b="1" dirty="0" smtClean="0"/>
              <a:t>P3 -</a:t>
            </a:r>
            <a:r>
              <a:rPr lang="en-US" sz="1400" dirty="0" smtClean="0"/>
              <a:t> </a:t>
            </a:r>
            <a:r>
              <a:rPr lang="en-US" sz="1400" dirty="0"/>
              <a:t>The learners must produce a design plan for the website, based on the requirements they have identified in P2. The learners should produce a site map for the website and an annotated design template for the prototype that takes into account the required responsive design for the planned for browser and/or device. The learners will need to design the interactive elements, outlining how these will work. The evidence should be in the form of annotated drawings or electronic designs that identify the intended browser and device designed for. This plan would then enable a third party to produce the prototype</a:t>
            </a:r>
          </a:p>
          <a:p>
            <a:r>
              <a:rPr lang="en-US" sz="1400" b="1" dirty="0" smtClean="0"/>
              <a:t>D1 - </a:t>
            </a:r>
            <a:r>
              <a:rPr lang="en-US" sz="1400" dirty="0"/>
              <a:t>The learners need to justify their design choices based upon the client’s requirements. The learners need to compare the design produced in P3 to the requirements identified in P2. The evidence can be in the form of additions to P1 and P3, or as a separate written report, presentation or recording.</a:t>
            </a:r>
            <a:endParaRPr lang="en-GB" sz="1400" dirty="0">
              <a:solidFill>
                <a:srgbClr val="FF0000"/>
              </a:solidFill>
            </a:endParaRPr>
          </a:p>
        </p:txBody>
      </p:sp>
      <p:sp>
        <p:nvSpPr>
          <p:cNvPr id="8" name="Title 2"/>
          <p:cNvSpPr>
            <a:spLocks noGrp="1"/>
          </p:cNvSpPr>
          <p:nvPr>
            <p:ph type="title"/>
          </p:nvPr>
        </p:nvSpPr>
        <p:spPr>
          <a:xfrm>
            <a:off x="70266" y="72008"/>
            <a:ext cx="8859452" cy="548680"/>
          </a:xfrm>
        </p:spPr>
        <p:txBody>
          <a:bodyPr>
            <a:noAutofit/>
          </a:bodyPr>
          <a:lstStyle/>
          <a:p>
            <a:r>
              <a:rPr lang="en-US" sz="4000" dirty="0" smtClean="0"/>
              <a:t>Assessment Criteria</a:t>
            </a:r>
            <a:endParaRPr lang="en-GB" sz="4000" dirty="0"/>
          </a:p>
        </p:txBody>
      </p:sp>
    </p:spTree>
    <p:extLst>
      <p:ext uri="{BB962C8B-B14F-4D97-AF65-F5344CB8AC3E}">
        <p14:creationId xmlns:p14="http://schemas.microsoft.com/office/powerpoint/2010/main" val="1566753756"/>
      </p:ext>
    </p:extLst>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1052736"/>
            <a:ext cx="6877074" cy="5586145"/>
          </a:xfrm>
          <a:prstGeom prst="rect">
            <a:avLst/>
          </a:prstGeom>
        </p:spPr>
        <p:txBody>
          <a:bodyPr wrap="square">
            <a:spAutoFit/>
          </a:bodyPr>
          <a:lstStyle/>
          <a:p>
            <a:pPr marL="285750" indent="-285750">
              <a:buClr>
                <a:srgbClr val="00B050"/>
              </a:buClr>
              <a:buFont typeface="Wingdings 3" panose="05040102010807070707" pitchFamily="18" charset="2"/>
              <a:buChar char=""/>
            </a:pPr>
            <a:r>
              <a:rPr lang="en-GB" sz="1700" dirty="0" smtClean="0"/>
              <a:t>For this section of the project you will be designing and making a website for a specific client. This will not be a large company but you should choose a local shop or business that sells goods or services, whether they have a site or not (preferably not).</a:t>
            </a:r>
          </a:p>
          <a:p>
            <a:pPr marL="285750" indent="-285750">
              <a:buClr>
                <a:srgbClr val="00B050"/>
              </a:buClr>
              <a:buFont typeface="Wingdings 3" panose="05040102010807070707" pitchFamily="18" charset="2"/>
              <a:buChar char=""/>
            </a:pPr>
            <a:r>
              <a:rPr lang="en-GB" sz="1700" dirty="0" smtClean="0"/>
              <a:t>You will be making a website for the sale of their goods, that website will need to contain certain project features for the grade, to include:</a:t>
            </a:r>
          </a:p>
          <a:p>
            <a:pPr marL="576263" indent="-234950">
              <a:buClr>
                <a:srgbClr val="00B050"/>
              </a:buClr>
              <a:buFont typeface="Arial" panose="020B0604020202020204" pitchFamily="34" charset="0"/>
              <a:buChar char="•"/>
            </a:pPr>
            <a:r>
              <a:rPr lang="en-GB" sz="1700" dirty="0" smtClean="0"/>
              <a:t>Selling structure</a:t>
            </a:r>
          </a:p>
          <a:p>
            <a:pPr marL="576263" indent="-234950">
              <a:buClr>
                <a:srgbClr val="00B050"/>
              </a:buClr>
              <a:buFont typeface="Arial" panose="020B0604020202020204" pitchFamily="34" charset="0"/>
              <a:buChar char="•"/>
            </a:pPr>
            <a:r>
              <a:rPr lang="en-GB" sz="1700" dirty="0" smtClean="0"/>
              <a:t>Images, text and additional content (e.g. video, sound etc.)</a:t>
            </a:r>
          </a:p>
          <a:p>
            <a:pPr marL="576263" indent="-234950">
              <a:buClr>
                <a:srgbClr val="00B050"/>
              </a:buClr>
              <a:buFont typeface="Arial" panose="020B0604020202020204" pitchFamily="34" charset="0"/>
              <a:buChar char="•"/>
            </a:pPr>
            <a:r>
              <a:rPr lang="en-GB" sz="1700" dirty="0" smtClean="0"/>
              <a:t>Inserted hyperlinks, internal and external</a:t>
            </a:r>
          </a:p>
          <a:p>
            <a:pPr marL="576263" indent="-234950">
              <a:buClr>
                <a:srgbClr val="00B050"/>
              </a:buClr>
              <a:buFont typeface="Arial" panose="020B0604020202020204" pitchFamily="34" charset="0"/>
              <a:buChar char="•"/>
            </a:pPr>
            <a:r>
              <a:rPr lang="en-GB" sz="1700" dirty="0" smtClean="0"/>
              <a:t>Copied code from pre-existing sites (e.g. social media feeds, videos, maps) </a:t>
            </a:r>
          </a:p>
          <a:p>
            <a:pPr marL="576263" indent="-234950">
              <a:buClr>
                <a:srgbClr val="00B050"/>
              </a:buClr>
              <a:buFont typeface="Arial" panose="020B0604020202020204" pitchFamily="34" charset="0"/>
              <a:buChar char="•"/>
            </a:pPr>
            <a:r>
              <a:rPr lang="en-GB" sz="1700" dirty="0" smtClean="0"/>
              <a:t>Javascript and flash of some degree in order to </a:t>
            </a:r>
            <a:r>
              <a:rPr lang="en-US" sz="1700" dirty="0" smtClean="0"/>
              <a:t>write </a:t>
            </a:r>
            <a:r>
              <a:rPr lang="en-US" sz="1700" dirty="0"/>
              <a:t>code to perform a function </a:t>
            </a:r>
          </a:p>
          <a:p>
            <a:pPr marL="576263" indent="-234950">
              <a:buClr>
                <a:srgbClr val="00B050"/>
              </a:buClr>
              <a:buFont typeface="Arial" panose="020B0604020202020204" pitchFamily="34" charset="0"/>
              <a:buChar char="•"/>
            </a:pPr>
            <a:r>
              <a:rPr lang="en-US" sz="1700" dirty="0" smtClean="0"/>
              <a:t>user </a:t>
            </a:r>
            <a:r>
              <a:rPr lang="en-US" sz="1700" dirty="0"/>
              <a:t>interaction (e.g. changing an image based on a user selection, validating input</a:t>
            </a:r>
            <a:r>
              <a:rPr lang="en-US" sz="1700" dirty="0" smtClean="0"/>
              <a:t>)</a:t>
            </a:r>
          </a:p>
          <a:p>
            <a:pPr marL="576263" indent="-234950">
              <a:buClr>
                <a:srgbClr val="00B050"/>
              </a:buClr>
              <a:buFont typeface="Arial" panose="020B0604020202020204" pitchFamily="34" charset="0"/>
              <a:buChar char="•"/>
            </a:pPr>
            <a:r>
              <a:rPr lang="en-US" sz="1700" dirty="0" smtClean="0"/>
              <a:t>Created database on a server</a:t>
            </a:r>
          </a:p>
          <a:p>
            <a:pPr marL="576263" indent="-234950">
              <a:buClr>
                <a:srgbClr val="00B050"/>
              </a:buClr>
              <a:buFont typeface="Arial" panose="020B0604020202020204" pitchFamily="34" charset="0"/>
              <a:buChar char="•"/>
            </a:pPr>
            <a:r>
              <a:rPr lang="en-US" sz="1700" dirty="0" smtClean="0"/>
              <a:t>Connecting the webpage to the database using PHP</a:t>
            </a:r>
          </a:p>
          <a:p>
            <a:pPr marL="576263" indent="-234950">
              <a:buClr>
                <a:srgbClr val="00B050"/>
              </a:buClr>
              <a:buFont typeface="Arial" panose="020B0604020202020204" pitchFamily="34" charset="0"/>
              <a:buChar char="•"/>
            </a:pPr>
            <a:r>
              <a:rPr lang="en-US" sz="1700" dirty="0" smtClean="0"/>
              <a:t>Writing </a:t>
            </a:r>
            <a:r>
              <a:rPr lang="en-US" sz="1700" dirty="0"/>
              <a:t>data from a user input (e.g. completion of a form) using </a:t>
            </a:r>
            <a:r>
              <a:rPr lang="en-US" sz="1700" dirty="0" smtClean="0"/>
              <a:t>MySQL</a:t>
            </a:r>
          </a:p>
          <a:p>
            <a:pPr marL="576263" indent="-234950">
              <a:buClr>
                <a:srgbClr val="00B050"/>
              </a:buClr>
              <a:buFont typeface="Arial" panose="020B0604020202020204" pitchFamily="34" charset="0"/>
              <a:buChar char="•"/>
            </a:pPr>
            <a:r>
              <a:rPr lang="en-GB" sz="1700" dirty="0" smtClean="0"/>
              <a:t>CSS for responsive design compatibility</a:t>
            </a:r>
          </a:p>
        </p:txBody>
      </p:sp>
      <p:sp>
        <p:nvSpPr>
          <p:cNvPr id="8" name="Title 2"/>
          <p:cNvSpPr>
            <a:spLocks noGrp="1"/>
          </p:cNvSpPr>
          <p:nvPr>
            <p:ph type="title"/>
          </p:nvPr>
        </p:nvSpPr>
        <p:spPr>
          <a:xfrm>
            <a:off x="70266" y="72008"/>
            <a:ext cx="8859452" cy="548680"/>
          </a:xfrm>
        </p:spPr>
        <p:txBody>
          <a:bodyPr>
            <a:noAutofit/>
          </a:bodyPr>
          <a:lstStyle/>
          <a:p>
            <a:r>
              <a:rPr lang="en-US" sz="3600" dirty="0" smtClean="0"/>
              <a:t>P2.1 - </a:t>
            </a:r>
            <a:r>
              <a:rPr lang="en-US" sz="3600" dirty="0" err="1" smtClean="0"/>
              <a:t>Analysing</a:t>
            </a:r>
            <a:r>
              <a:rPr lang="en-US" sz="3600" dirty="0" smtClean="0"/>
              <a:t> needs</a:t>
            </a:r>
            <a:r>
              <a:rPr lang="en-US" sz="3600" dirty="0"/>
              <a:t> </a:t>
            </a:r>
            <a:r>
              <a:rPr lang="en-US" sz="3600" dirty="0" smtClean="0"/>
              <a:t>– List of Requirements</a:t>
            </a:r>
            <a:endParaRPr lang="en-US" sz="3600" dirty="0"/>
          </a:p>
        </p:txBody>
      </p:sp>
      <p:graphicFrame>
        <p:nvGraphicFramePr>
          <p:cNvPr id="6" name="Table 5"/>
          <p:cNvGraphicFramePr>
            <a:graphicFrameLocks noGrp="1"/>
          </p:cNvGraphicFramePr>
          <p:nvPr>
            <p:extLst>
              <p:ext uri="{D42A27DB-BD31-4B8C-83A1-F6EECF244321}">
                <p14:modId xmlns:p14="http://schemas.microsoft.com/office/powerpoint/2010/main" val="2352377744"/>
              </p:ext>
            </p:extLst>
          </p:nvPr>
        </p:nvGraphicFramePr>
        <p:xfrm>
          <a:off x="7236296"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70099">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46525">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Why are all web pages starting to look the same</a:t>
                      </a:r>
                      <a:endParaRPr lang="en-GB" sz="13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Do I have to learn programming to be a web developer</a:t>
                      </a:r>
                      <a:endParaRPr lang="en-GB" sz="13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How much does making and having a website cost</a:t>
                      </a:r>
                      <a:endParaRPr lang="en-GB" sz="13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How do I get up the rankings in Google</a:t>
                      </a:r>
                      <a:endParaRPr lang="en-GB" sz="13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are the limits of HTML coding</a:t>
                      </a:r>
                      <a:endParaRPr lang="en-US" sz="13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Web accessibility and colour schemes</a:t>
                      </a:r>
                      <a:endParaRPr lang="en-US" sz="13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How will VR and Web integrate</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9"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344308" y="1082133"/>
            <a:ext cx="1368152" cy="33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6754216"/>
      </p:ext>
    </p:extLst>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1052736"/>
            <a:ext cx="6877074" cy="5509200"/>
          </a:xfrm>
          <a:prstGeom prst="rect">
            <a:avLst/>
          </a:prstGeom>
        </p:spPr>
        <p:txBody>
          <a:bodyPr wrap="square">
            <a:spAutoFit/>
          </a:bodyPr>
          <a:lstStyle/>
          <a:p>
            <a:pPr marL="285750" indent="-285750">
              <a:buClr>
                <a:srgbClr val="00B050"/>
              </a:buClr>
              <a:buFont typeface="Wingdings 3" panose="05040102010807070707" pitchFamily="18" charset="2"/>
              <a:buChar char=""/>
            </a:pPr>
            <a:r>
              <a:rPr lang="en-GB" sz="1600" dirty="0" smtClean="0"/>
              <a:t>LO2 is about determining a client’s needs for a website. You will need to investigate the scenario and work with the client to determine their requirements. This should include items such as purpose, content (both text and image based), interactive elements (e.g. a form for submission of data, account to log into, purchase of items, a change in content based upon a user selection) and the increasing importance of responsive design to both different devices and browsers. The evidence can be in the form of a written report, presentation or recording of the requirements.</a:t>
            </a:r>
          </a:p>
          <a:p>
            <a:pPr marL="576263" indent="-234950">
              <a:buClr>
                <a:srgbClr val="00B050"/>
              </a:buClr>
              <a:buFont typeface="Arial" panose="020B0604020202020204" pitchFamily="34" charset="0"/>
              <a:buChar char="•"/>
            </a:pPr>
            <a:r>
              <a:rPr lang="en-GB" sz="1600" b="1" dirty="0" smtClean="0"/>
              <a:t>List of requirements</a:t>
            </a:r>
            <a:r>
              <a:rPr lang="en-GB" sz="1600" dirty="0" smtClean="0"/>
              <a:t> – what they want on the site, how many pages, where they want the navigation bar, how many images, scrolling, gallery, who’s site do they want it to look like.</a:t>
            </a:r>
          </a:p>
          <a:p>
            <a:pPr marL="576263" indent="-234950">
              <a:buClr>
                <a:srgbClr val="00B050"/>
              </a:buClr>
              <a:buFont typeface="Arial" panose="020B0604020202020204" pitchFamily="34" charset="0"/>
              <a:buChar char="•"/>
            </a:pPr>
            <a:r>
              <a:rPr lang="en-GB" sz="1600" b="1" dirty="0" smtClean="0"/>
              <a:t>Purpose of site</a:t>
            </a:r>
            <a:r>
              <a:rPr lang="en-GB" sz="1600" dirty="0" smtClean="0"/>
              <a:t> – what they hope to achieve from it in terms of dates, content, sales, contact, management of it.</a:t>
            </a:r>
          </a:p>
          <a:p>
            <a:pPr marL="576263" indent="-234950">
              <a:buClr>
                <a:srgbClr val="00B050"/>
              </a:buClr>
              <a:buFont typeface="Arial" panose="020B0604020202020204" pitchFamily="34" charset="0"/>
              <a:buChar char="•"/>
            </a:pPr>
            <a:r>
              <a:rPr lang="en-GB" sz="1600" b="1" dirty="0" smtClean="0"/>
              <a:t>Content</a:t>
            </a:r>
            <a:r>
              <a:rPr lang="en-GB" sz="1600" dirty="0" smtClean="0"/>
              <a:t> </a:t>
            </a:r>
            <a:r>
              <a:rPr lang="en-GB" sz="1600" dirty="0"/>
              <a:t>(both text and image based</a:t>
            </a:r>
            <a:r>
              <a:rPr lang="en-GB" sz="1600" dirty="0" smtClean="0"/>
              <a:t>) – What size of images, how many, how much descriptive text.</a:t>
            </a:r>
          </a:p>
          <a:p>
            <a:pPr marL="576263" indent="-234950">
              <a:buClr>
                <a:srgbClr val="00B050"/>
              </a:buClr>
              <a:buFont typeface="Arial" panose="020B0604020202020204" pitchFamily="34" charset="0"/>
              <a:buChar char="•"/>
            </a:pPr>
            <a:r>
              <a:rPr lang="en-GB" sz="1600" b="1" dirty="0" smtClean="0"/>
              <a:t>User interactivity required</a:t>
            </a:r>
            <a:r>
              <a:rPr lang="en-GB" sz="1600" dirty="0" smtClean="0"/>
              <a:t> (e.g. submission of data, maps) – Will they want logins and passwords, online selling, delivery stores etc.</a:t>
            </a:r>
          </a:p>
          <a:p>
            <a:pPr marL="576263" indent="-234950">
              <a:buClr>
                <a:srgbClr val="00B050"/>
              </a:buClr>
              <a:buFont typeface="Arial" panose="020B0604020202020204" pitchFamily="34" charset="0"/>
              <a:buChar char="•"/>
            </a:pPr>
            <a:r>
              <a:rPr lang="en-GB" sz="1600" b="1" dirty="0" smtClean="0"/>
              <a:t>Responsive design requirements </a:t>
            </a:r>
            <a:r>
              <a:rPr lang="en-GB" sz="1600" dirty="0" smtClean="0"/>
              <a:t>-  What do they hope their user audience will be looking at the site on, tablet, computer, phone etc.</a:t>
            </a:r>
          </a:p>
          <a:p>
            <a:pPr>
              <a:buClr>
                <a:srgbClr val="00B050"/>
              </a:buClr>
            </a:pPr>
            <a:r>
              <a:rPr lang="en-GB" sz="1600" b="1" dirty="0" smtClean="0">
                <a:solidFill>
                  <a:srgbClr val="FF0000"/>
                </a:solidFill>
              </a:rPr>
              <a:t>P2.1 – Task 01 </a:t>
            </a:r>
            <a:r>
              <a:rPr lang="en-GB" sz="1600" dirty="0" smtClean="0">
                <a:solidFill>
                  <a:srgbClr val="FF0000"/>
                </a:solidFill>
              </a:rPr>
              <a:t>– Create a questionnaire that collects all the relevant information from the client in order to determine their website needs.</a:t>
            </a:r>
          </a:p>
        </p:txBody>
      </p:sp>
      <p:sp>
        <p:nvSpPr>
          <p:cNvPr id="8" name="Title 2"/>
          <p:cNvSpPr>
            <a:spLocks noGrp="1"/>
          </p:cNvSpPr>
          <p:nvPr>
            <p:ph type="title"/>
          </p:nvPr>
        </p:nvSpPr>
        <p:spPr>
          <a:xfrm>
            <a:off x="70266" y="72008"/>
            <a:ext cx="8859452" cy="548680"/>
          </a:xfrm>
        </p:spPr>
        <p:txBody>
          <a:bodyPr>
            <a:noAutofit/>
          </a:bodyPr>
          <a:lstStyle/>
          <a:p>
            <a:r>
              <a:rPr lang="en-US" sz="3700" dirty="0"/>
              <a:t>2.1 </a:t>
            </a:r>
            <a:r>
              <a:rPr lang="en-US" sz="3700" dirty="0" smtClean="0"/>
              <a:t>- </a:t>
            </a:r>
            <a:r>
              <a:rPr lang="en-US" sz="3700" dirty="0" err="1" smtClean="0"/>
              <a:t>Analysing</a:t>
            </a:r>
            <a:r>
              <a:rPr lang="en-US" sz="3700" dirty="0" smtClean="0"/>
              <a:t> needs</a:t>
            </a:r>
            <a:r>
              <a:rPr lang="en-US" sz="3700" dirty="0"/>
              <a:t> </a:t>
            </a:r>
            <a:r>
              <a:rPr lang="en-US" sz="3700" dirty="0" smtClean="0"/>
              <a:t>– List of Requirements</a:t>
            </a:r>
            <a:endParaRPr lang="en-US" sz="3700" dirty="0"/>
          </a:p>
        </p:txBody>
      </p:sp>
      <p:graphicFrame>
        <p:nvGraphicFramePr>
          <p:cNvPr id="6" name="Table 5"/>
          <p:cNvGraphicFramePr>
            <a:graphicFrameLocks noGrp="1"/>
          </p:cNvGraphicFramePr>
          <p:nvPr>
            <p:extLst>
              <p:ext uri="{D42A27DB-BD31-4B8C-83A1-F6EECF244321}">
                <p14:modId xmlns:p14="http://schemas.microsoft.com/office/powerpoint/2010/main" val="2352377744"/>
              </p:ext>
            </p:extLst>
          </p:nvPr>
        </p:nvGraphicFramePr>
        <p:xfrm>
          <a:off x="7236296"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70099">
                <a:tc>
                  <a:txBody>
                    <a:bodyPr/>
                    <a:lstStyle/>
                    <a:p>
                      <a:pPr>
                        <a:spcAft>
                          <a:spcPts val="0"/>
                        </a:spcAft>
                      </a:pPr>
                      <a:endParaRPr lang="en-GB" sz="130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46525">
                <a:tc>
                  <a:txBody>
                    <a:bodyPr/>
                    <a:lstStyle/>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Why are all web pages starting to look the same</a:t>
                      </a:r>
                      <a:endParaRPr lang="en-GB" sz="13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Do I have to learn programming to be a web developer</a:t>
                      </a:r>
                      <a:endParaRPr lang="en-GB" sz="13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300" baseline="0" dirty="0" smtClean="0">
                          <a:solidFill>
                            <a:srgbClr val="FF0000"/>
                          </a:solidFill>
                          <a:effectLst/>
                          <a:latin typeface="Arial" pitchFamily="34" charset="0"/>
                          <a:ea typeface="Times New Roman"/>
                          <a:cs typeface="Arial" pitchFamily="34" charset="0"/>
                        </a:rPr>
                        <a:t>How much does making and having a website cost</a:t>
                      </a:r>
                      <a:endParaRPr lang="en-GB" sz="13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300" baseline="0" dirty="0" smtClean="0">
                          <a:solidFill>
                            <a:schemeClr val="tx1"/>
                          </a:solidFill>
                          <a:effectLst/>
                          <a:latin typeface="Arial" pitchFamily="34" charset="0"/>
                          <a:ea typeface="Times New Roman"/>
                          <a:cs typeface="Arial" pitchFamily="34" charset="0"/>
                        </a:rPr>
                        <a:t>How do I get up the rankings in Google</a:t>
                      </a:r>
                      <a:endParaRPr lang="en-GB" sz="13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What are the limits of HTML coding</a:t>
                      </a:r>
                      <a:endParaRPr lang="en-US" sz="130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300" baseline="0" dirty="0" smtClean="0">
                          <a:solidFill>
                            <a:schemeClr val="tx1"/>
                          </a:solidFill>
                          <a:effectLst/>
                          <a:latin typeface="Arial" pitchFamily="34" charset="0"/>
                          <a:ea typeface="Times New Roman"/>
                          <a:cs typeface="Arial" pitchFamily="34" charset="0"/>
                        </a:rPr>
                        <a:t>Web accessibility and colour schemes</a:t>
                      </a:r>
                      <a:endParaRPr lang="en-US" sz="130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US" sz="1300" baseline="0" dirty="0" smtClean="0">
                          <a:solidFill>
                            <a:srgbClr val="FF0000"/>
                          </a:solidFill>
                          <a:effectLst/>
                          <a:latin typeface="Arial" pitchFamily="34" charset="0"/>
                          <a:ea typeface="Times New Roman"/>
                          <a:cs typeface="Arial" pitchFamily="34" charset="0"/>
                        </a:rPr>
                        <a:t>How will VR and Web integrate</a:t>
                      </a:r>
                      <a:endParaRPr lang="en-GB" sz="130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9" name="Picture 4" descr="Think About"/>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7344308" y="1082133"/>
            <a:ext cx="1368152" cy="33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9316676"/>
      </p:ext>
    </p:extLst>
  </p:cSld>
  <p:clrMapOvr>
    <a:masterClrMapping/>
  </p:clrMapOvr>
  <p:transition advClick="0"/>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045&quot;&gt;&lt;object type=&quot;3&quot; unique_id=&quot;10046&quot;&gt;&lt;property id=&quot;20148&quot; value=&quot;5&quot;/&gt;&lt;property id=&quot;20300&quot; value=&quot;Slide 1 - &amp;quot;Welcome&amp;quot;&quot;/&gt;&lt;property id=&quot;20307&quot; value=&quot;256&quot;/&gt;&lt;/object&gt;&lt;object type=&quot;3&quot; unique_id=&quot;10047&quot;&gt;&lt;property id=&quot;20148&quot; value=&quot;5&quot;/&gt;&lt;property id=&quot;20300&quot; value=&quot;Slide 2 - &amp;quot;Assignment Scenario&amp;quot;&quot;/&gt;&lt;property id=&quot;20307&quot; value=&quot;258&quot;/&gt;&lt;/object&gt;&lt;object type=&quot;3&quot; unique_id=&quot;10048&quot;&gt;&lt;property id=&quot;20148&quot; value=&quot;5&quot;/&gt;&lt;property id=&quot;20300&quot; value=&quot;Slide 3 - &amp;quot;Excel Sales Scenario&amp;quot;&quot;/&gt;&lt;property id=&quot;20307&quot; value=&quot;286&quot;/&gt;&lt;/object&gt;&lt;object type=&quot;3&quot; unique_id=&quot;10049&quot;&gt;&lt;property id=&quot;20148&quot; value=&quot;5&quot;/&gt;&lt;property id=&quot;20300&quot; value=&quot;Slide 4 - &amp;quot;Task 1 – Excel Sales Spreadsheet&amp;quot;&quot;/&gt;&lt;property id=&quot;20307&quot; value=&quot;287&quot;/&gt;&lt;/object&gt;&lt;object type=&quot;3&quot; unique_id=&quot;10050&quot;&gt;&lt;property id=&quot;20148&quot; value=&quot;5&quot;/&gt;&lt;property id=&quot;20300&quot; value=&quot;Slide 5 - &amp;quot;Task 2 – Excel Sales Spreadsheet&amp;quot;&quot;/&gt;&lt;property id=&quot;20307&quot; value=&quot;288&quot;/&gt;&lt;/object&gt;&lt;object type=&quot;3&quot; unique_id=&quot;10051&quot;&gt;&lt;property id=&quot;20148&quot; value=&quot;5&quot;/&gt;&lt;property id=&quot;20300&quot; value=&quot;Slide 6 - &amp;quot;Task 3 – Excel Sales Spreadsheet&amp;quot;&quot;/&gt;&lt;property id=&quot;20307&quot; value=&quot;289&quot;/&gt;&lt;/object&gt;&lt;object type=&quot;3&quot; unique_id=&quot;10052&quot;&gt;&lt;property id=&quot;20148&quot; value=&quot;5&quot;/&gt;&lt;property id=&quot;20300&quot; value=&quot;Slide 7 - &amp;quot;Task 4 – Excel Sales Spreadsheet&amp;quot;&quot;/&gt;&lt;property id=&quot;20307&quot; value=&quot;290&quot;/&gt;&lt;/object&gt;&lt;object type=&quot;3&quot; unique_id=&quot;10053&quot;&gt;&lt;property id=&quot;20148&quot; value=&quot;5&quot;/&gt;&lt;property id=&quot;20300&quot; value=&quot;Slide 8 - &amp;quot;Task 5 – Excel Sales Spreadsheet&amp;quot;&quot;/&gt;&lt;property id=&quot;20307&quot; value=&quot;291&quot;/&gt;&lt;/object&gt;&lt;object type=&quot;3&quot; unique_id=&quot;10054&quot;&gt;&lt;property id=&quot;20148&quot; value=&quot;5&quot;/&gt;&lt;property id=&quot;20300&quot; value=&quot;Slide 9 - &amp;quot;Task 6 – Excel Sales Spreadsheet&amp;quot;&quot;/&gt;&lt;property id=&quot;20307&quot; value=&quot;292&quot;/&gt;&lt;/object&gt;&lt;object type=&quot;3&quot; unique_id=&quot;10055&quot;&gt;&lt;property id=&quot;20148&quot; value=&quot;5&quot;/&gt;&lt;property id=&quot;20300&quot; value=&quot;Slide 10 - &amp;quot;Task 7 – Excel Sales Spreadsheet&amp;quot;&quot;/&gt;&lt;property id=&quot;20307&quot; value=&quot;294&quot;/&gt;&lt;/object&gt;&lt;object type=&quot;3&quot; unique_id=&quot;10056&quot;&gt;&lt;property id=&quot;20148&quot; value=&quot;5&quot;/&gt;&lt;property id=&quot;20300&quot; value=&quot;Slide 11 - &amp;quot;Task 8 – Excel Sales Spreadsheet&amp;quot;&quot;/&gt;&lt;property id=&quot;20307&quot; value=&quot;295&quot;/&gt;&lt;/object&gt;&lt;object type=&quot;3&quot; unique_id=&quot;10057&quot;&gt;&lt;property id=&quot;20148&quot; value=&quot;5&quot;/&gt;&lt;property id=&quot;20300&quot; value=&quot;Slide 12 - &amp;quot;Excel Tutorials – Click to View&amp;quot;&quot;/&gt;&lt;property id=&quot;20307&quot; value=&quot;332&quot;/&gt;&lt;/object&gt;&lt;object type=&quot;3&quot; unique_id=&quot;10058&quot;&gt;&lt;property id=&quot;20148&quot; value=&quot;5&quot;/&gt;&lt;property id=&quot;20300&quot; value=&quot;Slide 13 - &amp;quot;Excel Sales – Assessment (St/Ex/Ad)&amp;quot;&quot;/&gt;&lt;property id=&quot;20307&quot; value=&quot;297&quot;/&gt;&lt;/object&gt;&lt;object type=&quot;3&quot; unique_id=&quot;10059&quot;&gt;&lt;property id=&quot;20148&quot; value=&quot;5&quot;/&gt;&lt;property id=&quot;20300&quot; value=&quot;Slide 14 - &amp;quot;Excel Bookings Scenario&amp;quot;&quot;/&gt;&lt;property id=&quot;20307&quot; value=&quot;299&quot;/&gt;&lt;/object&gt;&lt;object type=&quot;3&quot; unique_id=&quot;10060&quot;&gt;&lt;property id=&quot;20148&quot; value=&quot;5&quot;/&gt;&lt;property id=&quot;20300&quot; value=&quot;Slide 15 - &amp;quot;Task 1 – Excel Bookings Spreadsheet&amp;quot;&quot;/&gt;&lt;property id=&quot;20307&quot; value=&quot;300&quot;/&gt;&lt;/object&gt;&lt;object type=&quot;3&quot; unique_id=&quot;10061&quot;&gt;&lt;property id=&quot;20148&quot; value=&quot;5&quot;/&gt;&lt;property id=&quot;20300&quot; value=&quot;Slide 16 - &amp;quot;Task 2 – Excel Bookings Spreadsheet&amp;quot;&quot;/&gt;&lt;property id=&quot;20307&quot; value=&quot;301&quot;/&gt;&lt;/object&gt;&lt;object type=&quot;3&quot; unique_id=&quot;10062&quot;&gt;&lt;property id=&quot;20148&quot; value=&quot;5&quot;/&gt;&lt;property id=&quot;20300&quot; value=&quot;Slide 17 - &amp;quot;Task 3 – Excel Bookings Spreadsheet&amp;quot;&quot;/&gt;&lt;property id=&quot;20307&quot; value=&quot;302&quot;/&gt;&lt;/object&gt;&lt;object type=&quot;3&quot; unique_id=&quot;10063&quot;&gt;&lt;property id=&quot;20148&quot; value=&quot;5&quot;/&gt;&lt;property id=&quot;20300&quot; value=&quot;Slide 18 - &amp;quot;Task 4 – Excel Bookings Spreadsheet&amp;quot;&quot;/&gt;&lt;property id=&quot;20307&quot; value=&quot;309&quot;/&gt;&lt;/object&gt;&lt;object type=&quot;3&quot; unique_id=&quot;10064&quot;&gt;&lt;property id=&quot;20148&quot; value=&quot;5&quot;/&gt;&lt;property id=&quot;20300&quot; value=&quot;Slide 19 - &amp;quot;Task 5 – Excel Bookings Spreadsheet&amp;quot;&quot;/&gt;&lt;property id=&quot;20307&quot; value=&quot;304&quot;/&gt;&lt;/object&gt;&lt;object type=&quot;3&quot; unique_id=&quot;10065&quot;&gt;&lt;property id=&quot;20148&quot; value=&quot;5&quot;/&gt;&lt;property id=&quot;20300&quot; value=&quot;Slide 20 - &amp;quot;Task 6 – Excel Bookings Spreadsheet&amp;quot;&quot;/&gt;&lt;property id=&quot;20307&quot; value=&quot;305&quot;/&gt;&lt;/object&gt;&lt;object type=&quot;3&quot; unique_id=&quot;10066&quot;&gt;&lt;property id=&quot;20148&quot; value=&quot;5&quot;/&gt;&lt;property id=&quot;20300&quot; value=&quot;Slide 21 - &amp;quot;Task 7 – Excel Bookings Spreadsheet&amp;quot;&quot;/&gt;&lt;property id=&quot;20307&quot; value=&quot;306&quot;/&gt;&lt;/object&gt;&lt;object type=&quot;3&quot; unique_id=&quot;10067&quot;&gt;&lt;property id=&quot;20148&quot; value=&quot;5&quot;/&gt;&lt;property id=&quot;20300&quot; value=&quot;Slide 22 - &amp;quot;Task 8 – Excel Bookings Spreadsheet&amp;quot;&quot;/&gt;&lt;property id=&quot;20307&quot; value=&quot;307&quot;/&gt;&lt;/object&gt;&lt;object type=&quot;3&quot; unique_id=&quot;10068&quot;&gt;&lt;property id=&quot;20148&quot; value=&quot;5&quot;/&gt;&lt;property id=&quot;20300&quot; value=&quot;Slide 23 - &amp;quot;Excel Tutorials – Click to View&amp;quot;&quot;/&gt;&lt;property id=&quot;20307&quot; value=&quot;334&quot;/&gt;&lt;/object&gt;&lt;object type=&quot;3&quot; unique_id=&quot;10069&quot;&gt;&lt;property id=&quot;20148&quot; value=&quot;5&quot;/&gt;&lt;property id=&quot;20300&quot; value=&quot;Slide 24 - &amp;quot;Excel Bookings – Assessment (St/Ex/Ad)&amp;quot;&quot;/&gt;&lt;property id=&quot;20307&quot; value=&quot;308&quot;/&gt;&lt;/object&gt;&lt;object type=&quot;3&quot; unique_id=&quot;10070&quot;&gt;&lt;property id=&quot;20148&quot; value=&quot;5&quot;/&gt;&lt;property id=&quot;20300&quot; value=&quot;Slide 25 - &amp;quot;Graphics Scenario&amp;quot;&quot;/&gt;&lt;property id=&quot;20307&quot; value=&quot;310&quot;/&gt;&lt;/object&gt;&lt;object type=&quot;3&quot; unique_id=&quot;10071&quot;&gt;&lt;property id=&quot;20148&quot; value=&quot;5&quot;/&gt;&lt;property id=&quot;20300&quot; value=&quot;Slide 26 - &amp;quot;Task 1 – Bitmap Montage&amp;quot;&quot;/&gt;&lt;property id=&quot;20307&quot; value=&quot;311&quot;/&gt;&lt;/object&gt;&lt;object type=&quot;3&quot; unique_id=&quot;10072&quot;&gt;&lt;property id=&quot;20148&quot; value=&quot;5&quot;/&gt;&lt;property id=&quot;20300&quot; value=&quot;Slide 27 - &amp;quot;Task 2 – Bitmap Montage&amp;quot;&quot;/&gt;&lt;property id=&quot;20307&quot; value=&quot;312&quot;/&gt;&lt;/object&gt;&lt;object type=&quot;3&quot; unique_id=&quot;10073&quot;&gt;&lt;property id=&quot;20148&quot; value=&quot;5&quot;/&gt;&lt;property id=&quot;20300&quot; value=&quot;Slide 28 - &amp;quot;Task 3 – Bitmap Montage&amp;quot;&quot;/&gt;&lt;property id=&quot;20307&quot; value=&quot;313&quot;/&gt;&lt;/object&gt;&lt;object type=&quot;3&quot; unique_id=&quot;10074&quot;&gt;&lt;property id=&quot;20148&quot; value=&quot;5&quot;/&gt;&lt;property id=&quot;20300&quot; value=&quot;Slide 29 - &amp;quot;Task 4 – Bitmap Montage&amp;quot;&quot;/&gt;&lt;property id=&quot;20307&quot; value=&quot;314&quot;/&gt;&lt;/object&gt;&lt;object type=&quot;3&quot; unique_id=&quot;10075&quot;&gt;&lt;property id=&quot;20148&quot; value=&quot;5&quot;/&gt;&lt;property id=&quot;20300&quot; value=&quot;Slide 30 - &amp;quot;Task 5 – Vector Map&amp;quot;&quot;/&gt;&lt;property id=&quot;20307&quot; value=&quot;315&quot;/&gt;&lt;/object&gt;&lt;object type=&quot;3&quot; unique_id=&quot;10076&quot;&gt;&lt;property id=&quot;20148&quot; value=&quot;5&quot;/&gt;&lt;property id=&quot;20300&quot; value=&quot;Slide 31 - &amp;quot;Task 6 – Vector Map&amp;quot;&quot;/&gt;&lt;property id=&quot;20307&quot; value=&quot;316&quot;/&gt;&lt;/object&gt;&lt;object type=&quot;3&quot; unique_id=&quot;10077&quot;&gt;&lt;property id=&quot;20148&quot; value=&quot;5&quot;/&gt;&lt;property id=&quot;20300&quot; value=&quot;Slide 32 - &amp;quot;Task 7 – Vector Map&amp;quot;&quot;/&gt;&lt;property id=&quot;20307&quot; value=&quot;317&quot;/&gt;&lt;/object&gt;&lt;object type=&quot;3&quot; unique_id=&quot;10078&quot;&gt;&lt;property id=&quot;20148&quot; value=&quot;5&quot;/&gt;&lt;property id=&quot;20300&quot; value=&quot;Slide 33 - &amp;quot;Task 8 – Graphics&amp;quot;&quot;/&gt;&lt;property id=&quot;20307&quot; value=&quot;318&quot;/&gt;&lt;/object&gt;&lt;object type=&quot;3&quot; unique_id=&quot;10079&quot;&gt;&lt;property id=&quot;20148&quot; value=&quot;5&quot;/&gt;&lt;property id=&quot;20300&quot; value=&quot;Slide 34 - &amp;quot;Task 9 – Graphics&amp;quot;&quot;/&gt;&lt;property id=&quot;20307&quot; value=&quot;321&quot;/&gt;&lt;/object&gt;&lt;object type=&quot;3&quot; unique_id=&quot;10080&quot;&gt;&lt;property id=&quot;20148&quot; value=&quot;5&quot;/&gt;&lt;property id=&quot;20300&quot; value=&quot;Slide 35 - &amp;quot;Graphics – Assessment (St/Ex/Ad)&amp;quot;&quot;/&gt;&lt;property id=&quot;20307&quot; value=&quot;319&quot;/&gt;&lt;/object&gt;&lt;object type=&quot;3&quot; unique_id=&quot;10081&quot;&gt;&lt;property id=&quot;20148&quot; value=&quot;5&quot;/&gt;&lt;property id=&quot;20300&quot; value=&quot;Slide 36 - &amp;quot;E-Safety Scenario&amp;quot;&quot;/&gt;&lt;property id=&quot;20307&quot; value=&quot;322&quot;/&gt;&lt;/object&gt;&lt;object type=&quot;3&quot; unique_id=&quot;10082&quot;&gt;&lt;property id=&quot;20148&quot; value=&quot;5&quot;/&gt;&lt;property id=&quot;20300&quot; value=&quot;Slide 37 - &amp;quot;Task 1 – E-Safety&amp;quot;&quot;/&gt;&lt;property id=&quot;20307&quot; value=&quot;323&quot;/&gt;&lt;/object&gt;&lt;object type=&quot;3&quot; unique_id=&quot;10083&quot;&gt;&lt;property id=&quot;20148&quot; value=&quot;5&quot;/&gt;&lt;property id=&quot;20300&quot; value=&quot;Slide 38 - &amp;quot;Task 2 – E-Safety&amp;quot;&quot;/&gt;&lt;property id=&quot;20307&quot; value=&quot;324&quot;/&gt;&lt;/object&gt;&lt;object type=&quot;3&quot; unique_id=&quot;10084&quot;&gt;&lt;property id=&quot;20148&quot; value=&quot;5&quot;/&gt;&lt;property id=&quot;20300&quot; value=&quot;Slide 39 - &amp;quot;Task 3 – E-Safety&amp;quot;&quot;/&gt;&lt;property id=&quot;20307&quot; value=&quot;325&quot;/&gt;&lt;/object&gt;&lt;object type=&quot;3&quot; unique_id=&quot;10085&quot;&gt;&lt;property id=&quot;20148&quot; value=&quot;5&quot;/&gt;&lt;property id=&quot;20300&quot; value=&quot;Slide 40 - &amp;quot;Task 4 – E-Safety&amp;quot;&quot;/&gt;&lt;property id=&quot;20307&quot; value=&quot;326&quot;/&gt;&lt;/object&gt;&lt;object type=&quot;3&quot; unique_id=&quot;10086&quot;&gt;&lt;property id=&quot;20148&quot; value=&quot;5&quot;/&gt;&lt;property id=&quot;20300&quot; value=&quot;Slide 41 - &amp;quot;Task 5 – E-Safety&amp;quot;&quot;/&gt;&lt;property id=&quot;20307&quot; value=&quot;327&quot;/&gt;&lt;/object&gt;&lt;object type=&quot;3&quot; unique_id=&quot;10087&quot;&gt;&lt;property id=&quot;20148&quot; value=&quot;5&quot;/&gt;&lt;property id=&quot;20300&quot; value=&quot;Slide 42 - &amp;quot;Task 6 – E-Safety&amp;quot;&quot;/&gt;&lt;property id=&quot;20307&quot; value=&quot;328&quot;/&gt;&lt;/object&gt;&lt;object type=&quot;3&quot; unique_id=&quot;10088&quot;&gt;&lt;property id=&quot;20148&quot; value=&quot;5&quot;/&gt;&lt;property id=&quot;20300&quot; value=&quot;Slide 43 - &amp;quot;Task 7 – E-Safety&amp;quot;&quot;/&gt;&lt;property id=&quot;20307&quot; value=&quot;329&quot;/&gt;&lt;/object&gt;&lt;object type=&quot;3&quot; unique_id=&quot;10089&quot;&gt;&lt;property id=&quot;20148&quot; value=&quot;5&quot;/&gt;&lt;property id=&quot;20300&quot; value=&quot;Slide 44 - &amp;quot;E-Safety – Assessment (St/Ex/Ad)&amp;quot;&quot;/&gt;&lt;property id=&quot;20307&quot; value=&quot;331&quot;/&gt;&lt;/object&gt;&lt;/object&gt;&lt;object type=&quot;8&quot; unique_id=&quot;10135&quot;&gt;&lt;/object&gt;&lt;/object&gt;&lt;/database&gt;"/>
  <p:tag name="SECTOMILLISECCONVERTED" val="1"/>
  <p:tag name="ISPRING_RESOURCE_PATHS_HASH_2" val="08f788787bcb7a4d543d064184e3ed8f8a1ad1a"/>
  <p:tag name="ISPRING_PRESENTATION_TITLE" val="Unit 1 - LO1 - Cambridge Technicals"/>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deroth">
  <a:themeElements>
    <a:clrScheme name="Custom 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A0AEC"/>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303C8A099435F469B82EC500073A18D" ma:contentTypeVersion="0" ma:contentTypeDescription="Create a new document." ma:contentTypeScope="" ma:versionID="db11316f7499926a5aef36baba7827a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6DD945F-B7B0-4691-A0D0-E2EAD6DA23B3}">
  <ds:schemaRefs>
    <ds:schemaRef ds:uri="http://purl.org/dc/dcmitype/"/>
    <ds:schemaRef ds:uri="http://schemas.openxmlformats.org/package/2006/metadata/core-properties"/>
    <ds:schemaRef ds:uri="http://schemas.microsoft.com/office/2006/metadata/properties"/>
    <ds:schemaRef ds:uri="http://schemas.microsoft.com/office/2006/documentManagement/types"/>
    <ds:schemaRef ds:uri="http://purl.org/dc/elements/1.1/"/>
    <ds:schemaRef ds:uri="http://www.w3.org/XML/1998/namespace"/>
    <ds:schemaRef ds:uri="http://purl.org/dc/terms/"/>
  </ds:schemaRefs>
</ds:datastoreItem>
</file>

<file path=customXml/itemProps2.xml><?xml version="1.0" encoding="utf-8"?>
<ds:datastoreItem xmlns:ds="http://schemas.openxmlformats.org/officeDocument/2006/customXml" ds:itemID="{E16A05FF-1C8D-47AA-A52A-FF79015719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E5A8F797-114D-47DC-A43E-E9D7D887189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Enderoth</Template>
  <TotalTime>45164</TotalTime>
  <Words>3346</Words>
  <Application>Microsoft Office PowerPoint</Application>
  <PresentationFormat>On-screen Show (4:3)</PresentationFormat>
  <Paragraphs>377</Paragraphs>
  <Slides>17</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Arial</vt:lpstr>
      <vt:lpstr>Calibri</vt:lpstr>
      <vt:lpstr>Courier New</vt:lpstr>
      <vt:lpstr>Lucida Sans Unicode</vt:lpstr>
      <vt:lpstr>Times New Roman</vt:lpstr>
      <vt:lpstr>Verdana</vt:lpstr>
      <vt:lpstr>Wingdings 2</vt:lpstr>
      <vt:lpstr>Wingdings 3</vt:lpstr>
      <vt:lpstr>Enderoth</vt:lpstr>
      <vt:lpstr>PowerPoint Presentation</vt:lpstr>
      <vt:lpstr>Qualification Grade Table - Diploma</vt:lpstr>
      <vt:lpstr>Qualification Grade Table – Foundation Diploma</vt:lpstr>
      <vt:lpstr>Qualification Grade Table – Technical Diploma</vt:lpstr>
      <vt:lpstr>Calculating the Points</vt:lpstr>
      <vt:lpstr>Assessment Criteria</vt:lpstr>
      <vt:lpstr>Assessment Criteria</vt:lpstr>
      <vt:lpstr>P2.1 - Analysing needs – List of Requirements</vt:lpstr>
      <vt:lpstr>2.1 - Analysing needs – List of Requirements</vt:lpstr>
      <vt:lpstr>P2.2 - Analysing needs – List of Requirements</vt:lpstr>
      <vt:lpstr>P3.1 – Produce a Plan for an Interactive Website – Site Map</vt:lpstr>
      <vt:lpstr>P3.2 – Produce a Plan for an Interactive Website – Navigation Bar</vt:lpstr>
      <vt:lpstr>P3.3 – Produce a Plan for an Interactive Website – House style</vt:lpstr>
      <vt:lpstr>P3.4 – Produce a Plan for an Interactive Website – Page Structure</vt:lpstr>
      <vt:lpstr>P3.5 – Produce a Plan for an Interactive Website – Page Structure</vt:lpstr>
      <vt:lpstr>P3.5 – Produce a Plan for an Interactive Website</vt:lpstr>
      <vt:lpstr>PowerPoint Presentation</vt:lpstr>
    </vt:vector>
  </TitlesOfParts>
  <Company>Brooke Weston CTC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21 - LO1 - Cambridge Technicals</dc:title>
  <dc:subject>eBusiness</dc:subject>
  <dc:creator>Enderoth</dc:creator>
  <cp:lastModifiedBy>Stephen Rafferty</cp:lastModifiedBy>
  <cp:revision>1570</cp:revision>
  <cp:lastPrinted>2014-01-22T18:25:48Z</cp:lastPrinted>
  <dcterms:created xsi:type="dcterms:W3CDTF">2008-03-12T11:01:44Z</dcterms:created>
  <dcterms:modified xsi:type="dcterms:W3CDTF">2016-07-31T18:07:21Z</dcterms:modified>
  <cp:category>Unit 01</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0x0101006303C8A099435F469B82EC500073A18D</vt:lpwstr>
  </property>
  <property fmtid="{D5CDD505-2E9C-101B-9397-08002B2CF9AE}" pid="3" name="Unit">
    <vt:lpwstr>U1</vt:lpwstr>
  </property>
</Properties>
</file>